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6" r:id="rId2"/>
    <p:sldId id="29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3" r:id="rId16"/>
    <p:sldId id="304" r:id="rId17"/>
    <p:sldId id="269" r:id="rId18"/>
    <p:sldId id="274" r:id="rId19"/>
    <p:sldId id="277" r:id="rId20"/>
    <p:sldId id="278" r:id="rId21"/>
    <p:sldId id="279" r:id="rId22"/>
    <p:sldId id="303" r:id="rId23"/>
    <p:sldId id="280" r:id="rId24"/>
    <p:sldId id="275" r:id="rId25"/>
    <p:sldId id="282" r:id="rId26"/>
    <p:sldId id="281" r:id="rId27"/>
    <p:sldId id="305" r:id="rId28"/>
    <p:sldId id="276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8" r:id="rId38"/>
    <p:sldId id="301" r:id="rId39"/>
    <p:sldId id="300" r:id="rId40"/>
    <p:sldId id="302" r:id="rId41"/>
    <p:sldId id="299" r:id="rId42"/>
    <p:sldId id="291" r:id="rId43"/>
    <p:sldId id="293" r:id="rId44"/>
    <p:sldId id="292" r:id="rId45"/>
    <p:sldId id="294" r:id="rId46"/>
    <p:sldId id="295" r:id="rId4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034" autoAdjust="0"/>
  </p:normalViewPr>
  <p:slideViewPr>
    <p:cSldViewPr>
      <p:cViewPr>
        <p:scale>
          <a:sx n="60" d="100"/>
          <a:sy n="60" d="100"/>
        </p:scale>
        <p:origin x="1086" y="6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650AC6-4FF6-4F4D-9233-255397C47B4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52BAFE6D-E98C-4DA3-B0C7-972436D35F92}">
      <dgm:prSet phldrT="[Texto]" custT="1"/>
      <dgm:spPr/>
      <dgm:t>
        <a:bodyPr/>
        <a:lstStyle/>
        <a:p>
          <a:r>
            <a:rPr lang="pt-BR" sz="2400" dirty="0" smtClean="0">
              <a:solidFill>
                <a:schemeClr val="accent6">
                  <a:lumMod val="75000"/>
                </a:schemeClr>
              </a:solidFill>
            </a:rPr>
            <a:t>Coordenador Estadual</a:t>
          </a:r>
          <a:endParaRPr lang="pt-BR" sz="2400" dirty="0">
            <a:solidFill>
              <a:schemeClr val="accent6">
                <a:lumMod val="75000"/>
              </a:schemeClr>
            </a:solidFill>
          </a:endParaRPr>
        </a:p>
      </dgm:t>
    </dgm:pt>
    <dgm:pt modelId="{C2D1A591-D8A4-4D5A-85D1-0F4D990C3D1E}" type="parTrans" cxnId="{067318BE-A74A-425B-B9E5-6BBF6D2CE7EB}">
      <dgm:prSet/>
      <dgm:spPr/>
      <dgm:t>
        <a:bodyPr/>
        <a:lstStyle/>
        <a:p>
          <a:endParaRPr lang="pt-BR" sz="2000">
            <a:solidFill>
              <a:schemeClr val="accent6">
                <a:lumMod val="75000"/>
              </a:schemeClr>
            </a:solidFill>
          </a:endParaRPr>
        </a:p>
      </dgm:t>
    </dgm:pt>
    <dgm:pt modelId="{31672F99-0CBD-43A0-BA8F-F8E4EDB91473}" type="sibTrans" cxnId="{067318BE-A74A-425B-B9E5-6BBF6D2CE7EB}">
      <dgm:prSet/>
      <dgm:spPr/>
      <dgm:t>
        <a:bodyPr/>
        <a:lstStyle/>
        <a:p>
          <a:endParaRPr lang="pt-BR" sz="2000">
            <a:solidFill>
              <a:schemeClr val="accent6">
                <a:lumMod val="75000"/>
              </a:schemeClr>
            </a:solidFill>
          </a:endParaRPr>
        </a:p>
      </dgm:t>
    </dgm:pt>
    <dgm:pt modelId="{A172818B-EE59-467E-8C89-CE7C3761694F}">
      <dgm:prSet phldrT="[Texto]" custT="1"/>
      <dgm:spPr/>
      <dgm:t>
        <a:bodyPr/>
        <a:lstStyle/>
        <a:p>
          <a:r>
            <a:rPr lang="pt-BR" sz="2400" dirty="0" smtClean="0">
              <a:solidFill>
                <a:schemeClr val="accent6">
                  <a:lumMod val="75000"/>
                </a:schemeClr>
              </a:solidFill>
            </a:rPr>
            <a:t>Subcoordenador Estadual</a:t>
          </a:r>
          <a:endParaRPr lang="pt-BR" sz="2400" dirty="0">
            <a:solidFill>
              <a:schemeClr val="accent6">
                <a:lumMod val="75000"/>
              </a:schemeClr>
            </a:solidFill>
          </a:endParaRPr>
        </a:p>
      </dgm:t>
    </dgm:pt>
    <dgm:pt modelId="{6A89F2E6-0563-497B-AE28-35A885DABF03}" type="parTrans" cxnId="{0190BBF0-5232-4476-A0E7-8B0456C84440}">
      <dgm:prSet/>
      <dgm:spPr/>
      <dgm:t>
        <a:bodyPr/>
        <a:lstStyle/>
        <a:p>
          <a:endParaRPr lang="pt-BR" sz="2000">
            <a:solidFill>
              <a:schemeClr val="accent6">
                <a:lumMod val="75000"/>
              </a:schemeClr>
            </a:solidFill>
          </a:endParaRPr>
        </a:p>
      </dgm:t>
    </dgm:pt>
    <dgm:pt modelId="{8AE4A46B-80D7-49C3-B842-5D5A40B89B7B}" type="sibTrans" cxnId="{0190BBF0-5232-4476-A0E7-8B0456C84440}">
      <dgm:prSet/>
      <dgm:spPr/>
      <dgm:t>
        <a:bodyPr/>
        <a:lstStyle/>
        <a:p>
          <a:endParaRPr lang="pt-BR" sz="2000">
            <a:solidFill>
              <a:schemeClr val="accent6">
                <a:lumMod val="75000"/>
              </a:schemeClr>
            </a:solidFill>
          </a:endParaRPr>
        </a:p>
      </dgm:t>
    </dgm:pt>
    <dgm:pt modelId="{EF6E87FB-68A3-46EE-8097-4281443E3D7E}">
      <dgm:prSet phldrT="[Texto]" custT="1"/>
      <dgm:spPr/>
      <dgm:t>
        <a:bodyPr/>
        <a:lstStyle/>
        <a:p>
          <a:r>
            <a:rPr lang="pt-BR" sz="2400" dirty="0" smtClean="0">
              <a:solidFill>
                <a:schemeClr val="accent6">
                  <a:lumMod val="75000"/>
                </a:schemeClr>
              </a:solidFill>
            </a:rPr>
            <a:t>Coordenador de Polo</a:t>
          </a:r>
          <a:endParaRPr lang="pt-BR" sz="2400" dirty="0">
            <a:solidFill>
              <a:schemeClr val="accent6">
                <a:lumMod val="75000"/>
              </a:schemeClr>
            </a:solidFill>
          </a:endParaRPr>
        </a:p>
      </dgm:t>
    </dgm:pt>
    <dgm:pt modelId="{7306CBE9-EF70-43FD-A9EF-E0A5F070F9D4}" type="parTrans" cxnId="{101EB113-247D-4C65-9152-23A5E1FD21BD}">
      <dgm:prSet/>
      <dgm:spPr/>
      <dgm:t>
        <a:bodyPr/>
        <a:lstStyle/>
        <a:p>
          <a:endParaRPr lang="pt-BR" sz="2000">
            <a:solidFill>
              <a:schemeClr val="accent6">
                <a:lumMod val="75000"/>
              </a:schemeClr>
            </a:solidFill>
          </a:endParaRPr>
        </a:p>
      </dgm:t>
    </dgm:pt>
    <dgm:pt modelId="{051102E2-6F1F-49CE-BC84-15770F7C5A2E}" type="sibTrans" cxnId="{101EB113-247D-4C65-9152-23A5E1FD21BD}">
      <dgm:prSet/>
      <dgm:spPr/>
      <dgm:t>
        <a:bodyPr/>
        <a:lstStyle/>
        <a:p>
          <a:endParaRPr lang="pt-BR" sz="2000">
            <a:solidFill>
              <a:schemeClr val="accent6">
                <a:lumMod val="75000"/>
              </a:schemeClr>
            </a:solidFill>
          </a:endParaRPr>
        </a:p>
      </dgm:t>
    </dgm:pt>
    <dgm:pt modelId="{BAF104CB-2145-4157-8629-0FC5A9906CF9}">
      <dgm:prSet phldrT="[Texto]" custT="1"/>
      <dgm:spPr/>
      <dgm:t>
        <a:bodyPr/>
        <a:lstStyle/>
        <a:p>
          <a:r>
            <a:rPr lang="pt-BR" sz="2400" dirty="0" smtClean="0">
              <a:solidFill>
                <a:schemeClr val="accent6">
                  <a:lumMod val="75000"/>
                </a:schemeClr>
              </a:solidFill>
            </a:rPr>
            <a:t>Apoio Logístico</a:t>
          </a:r>
          <a:endParaRPr lang="pt-BR" sz="2400" dirty="0">
            <a:solidFill>
              <a:schemeClr val="accent6">
                <a:lumMod val="75000"/>
              </a:schemeClr>
            </a:solidFill>
          </a:endParaRPr>
        </a:p>
      </dgm:t>
    </dgm:pt>
    <dgm:pt modelId="{11581A76-CCA5-4827-8D5A-3D7ABEE166E1}" type="parTrans" cxnId="{D23AF99C-A526-4535-8F3F-A48C957CBA55}">
      <dgm:prSet/>
      <dgm:spPr/>
      <dgm:t>
        <a:bodyPr/>
        <a:lstStyle/>
        <a:p>
          <a:endParaRPr lang="pt-BR">
            <a:solidFill>
              <a:schemeClr val="accent6">
                <a:lumMod val="75000"/>
              </a:schemeClr>
            </a:solidFill>
          </a:endParaRPr>
        </a:p>
      </dgm:t>
    </dgm:pt>
    <dgm:pt modelId="{6EA553D1-EB37-43B9-8F69-E8DC5E36BCA2}" type="sibTrans" cxnId="{D23AF99C-A526-4535-8F3F-A48C957CBA55}">
      <dgm:prSet/>
      <dgm:spPr/>
      <dgm:t>
        <a:bodyPr/>
        <a:lstStyle/>
        <a:p>
          <a:endParaRPr lang="pt-BR">
            <a:solidFill>
              <a:schemeClr val="accent6">
                <a:lumMod val="75000"/>
              </a:schemeClr>
            </a:solidFill>
          </a:endParaRPr>
        </a:p>
      </dgm:t>
    </dgm:pt>
    <dgm:pt modelId="{0BE58032-DB5D-4C79-B9CA-7BC1730A941A}" type="pres">
      <dgm:prSet presAssocID="{01650AC6-4FF6-4F4D-9233-255397C47B4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27556074-6A80-4EA4-B717-CDEA3EE15C88}" type="pres">
      <dgm:prSet presAssocID="{52BAFE6D-E98C-4DA3-B0C7-972436D35F92}" presName="composite" presStyleCnt="0"/>
      <dgm:spPr/>
      <dgm:t>
        <a:bodyPr/>
        <a:lstStyle/>
        <a:p>
          <a:endParaRPr lang="pt-BR"/>
        </a:p>
      </dgm:t>
    </dgm:pt>
    <dgm:pt modelId="{8BA03324-84CE-427B-B203-54CF9583B66F}" type="pres">
      <dgm:prSet presAssocID="{52BAFE6D-E98C-4DA3-B0C7-972436D35F92}" presName="bentUpArrow1" presStyleLbl="alignImgPlace1" presStyleIdx="0" presStyleCnt="3" custLinFactNeighborX="-49797" custLinFactNeighborY="-23290"/>
      <dgm:spPr>
        <a:ln>
          <a:noFill/>
        </a:ln>
      </dgm:spPr>
      <dgm:t>
        <a:bodyPr/>
        <a:lstStyle/>
        <a:p>
          <a:endParaRPr lang="pt-BR"/>
        </a:p>
      </dgm:t>
    </dgm:pt>
    <dgm:pt modelId="{B05817C7-9EF2-47F4-8E34-A89BE1769BD1}" type="pres">
      <dgm:prSet presAssocID="{52BAFE6D-E98C-4DA3-B0C7-972436D35F92}" presName="ParentText" presStyleLbl="node1" presStyleIdx="0" presStyleCnt="4" custScaleX="245589" custScaleY="6653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5FCA8C9-7F2C-428A-ABFD-9007C1881E74}" type="pres">
      <dgm:prSet presAssocID="{52BAFE6D-E98C-4DA3-B0C7-972436D35F9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B8B3340-4A3B-434F-822F-DC04497027A8}" type="pres">
      <dgm:prSet presAssocID="{31672F99-0CBD-43A0-BA8F-F8E4EDB91473}" presName="sibTrans" presStyleCnt="0"/>
      <dgm:spPr/>
      <dgm:t>
        <a:bodyPr/>
        <a:lstStyle/>
        <a:p>
          <a:endParaRPr lang="pt-BR"/>
        </a:p>
      </dgm:t>
    </dgm:pt>
    <dgm:pt modelId="{A85A2CDB-7E14-44FD-944F-922C85DC5C79}" type="pres">
      <dgm:prSet presAssocID="{A172818B-EE59-467E-8C89-CE7C3761694F}" presName="composite" presStyleCnt="0"/>
      <dgm:spPr/>
      <dgm:t>
        <a:bodyPr/>
        <a:lstStyle/>
        <a:p>
          <a:endParaRPr lang="pt-BR"/>
        </a:p>
      </dgm:t>
    </dgm:pt>
    <dgm:pt modelId="{060A5A5E-9A8E-46BA-B3AF-D9014318E6E4}" type="pres">
      <dgm:prSet presAssocID="{A172818B-EE59-467E-8C89-CE7C3761694F}" presName="bentUpArrow1" presStyleLbl="alignImgPlace1" presStyleIdx="1" presStyleCnt="3" custLinFactNeighborX="-58147" custLinFactNeighborY="-18423"/>
      <dgm:spPr>
        <a:ln>
          <a:noFill/>
        </a:ln>
      </dgm:spPr>
      <dgm:t>
        <a:bodyPr/>
        <a:lstStyle/>
        <a:p>
          <a:endParaRPr lang="pt-BR"/>
        </a:p>
      </dgm:t>
    </dgm:pt>
    <dgm:pt modelId="{0618DB82-B612-4E66-93E2-915E244024CF}" type="pres">
      <dgm:prSet presAssocID="{A172818B-EE59-467E-8C89-CE7C3761694F}" presName="ParentText" presStyleLbl="node1" presStyleIdx="1" presStyleCnt="4" custScaleX="265699" custScaleY="6653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B410B7F-5F75-43E7-8AC9-8F01978FD4C4}" type="pres">
      <dgm:prSet presAssocID="{A172818B-EE59-467E-8C89-CE7C3761694F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B345C88-43A7-425D-BC51-20F5A9B90220}" type="pres">
      <dgm:prSet presAssocID="{8AE4A46B-80D7-49C3-B842-5D5A40B89B7B}" presName="sibTrans" presStyleCnt="0"/>
      <dgm:spPr/>
      <dgm:t>
        <a:bodyPr/>
        <a:lstStyle/>
        <a:p>
          <a:endParaRPr lang="pt-BR"/>
        </a:p>
      </dgm:t>
    </dgm:pt>
    <dgm:pt modelId="{F911F5C2-B3B5-4849-9162-E188C113EB25}" type="pres">
      <dgm:prSet presAssocID="{EF6E87FB-68A3-46EE-8097-4281443E3D7E}" presName="composite" presStyleCnt="0"/>
      <dgm:spPr/>
      <dgm:t>
        <a:bodyPr/>
        <a:lstStyle/>
        <a:p>
          <a:endParaRPr lang="pt-BR"/>
        </a:p>
      </dgm:t>
    </dgm:pt>
    <dgm:pt modelId="{469E622A-4E8C-4E6D-8D16-FFBFC02B6083}" type="pres">
      <dgm:prSet presAssocID="{EF6E87FB-68A3-46EE-8097-4281443E3D7E}" presName="bentUpArrow1" presStyleLbl="alignImgPlace1" presStyleIdx="2" presStyleCnt="3" custLinFactNeighborX="-78307" custLinFactNeighborY="-22554"/>
      <dgm:spPr>
        <a:ln>
          <a:noFill/>
        </a:ln>
      </dgm:spPr>
      <dgm:t>
        <a:bodyPr/>
        <a:lstStyle/>
        <a:p>
          <a:endParaRPr lang="pt-BR"/>
        </a:p>
      </dgm:t>
    </dgm:pt>
    <dgm:pt modelId="{BAABE172-23A3-42A3-9523-3EB773E1569C}" type="pres">
      <dgm:prSet presAssocID="{EF6E87FB-68A3-46EE-8097-4281443E3D7E}" presName="ParentText" presStyleLbl="node1" presStyleIdx="2" presStyleCnt="4" custScaleX="273828" custScaleY="6653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CD77711-EEF2-45A5-87B8-97F2E31C4FA4}" type="pres">
      <dgm:prSet presAssocID="{EF6E87FB-68A3-46EE-8097-4281443E3D7E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D8BD5C-E263-47CF-BD5E-27B2A2FFA1A5}" type="pres">
      <dgm:prSet presAssocID="{051102E2-6F1F-49CE-BC84-15770F7C5A2E}" presName="sibTrans" presStyleCnt="0"/>
      <dgm:spPr/>
      <dgm:t>
        <a:bodyPr/>
        <a:lstStyle/>
        <a:p>
          <a:endParaRPr lang="pt-BR"/>
        </a:p>
      </dgm:t>
    </dgm:pt>
    <dgm:pt modelId="{8CDFB420-7CE4-4E39-B33E-0F164D48A941}" type="pres">
      <dgm:prSet presAssocID="{BAF104CB-2145-4157-8629-0FC5A9906CF9}" presName="composite" presStyleCnt="0"/>
      <dgm:spPr/>
      <dgm:t>
        <a:bodyPr/>
        <a:lstStyle/>
        <a:p>
          <a:endParaRPr lang="pt-BR"/>
        </a:p>
      </dgm:t>
    </dgm:pt>
    <dgm:pt modelId="{3572C39C-622C-48CF-BD40-F3DFC98ACFE3}" type="pres">
      <dgm:prSet presAssocID="{BAF104CB-2145-4157-8629-0FC5A9906CF9}" presName="ParentText" presStyleLbl="node1" presStyleIdx="3" presStyleCnt="4" custScaleX="228994" custScaleY="57624" custLinFactNeighborX="-7403" custLinFactNeighborY="14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01EB113-247D-4C65-9152-23A5E1FD21BD}" srcId="{01650AC6-4FF6-4F4D-9233-255397C47B46}" destId="{EF6E87FB-68A3-46EE-8097-4281443E3D7E}" srcOrd="2" destOrd="0" parTransId="{7306CBE9-EF70-43FD-A9EF-E0A5F070F9D4}" sibTransId="{051102E2-6F1F-49CE-BC84-15770F7C5A2E}"/>
    <dgm:cxn modelId="{69DE7840-CE0C-4AC5-98EF-04F2CD3DE443}" type="presOf" srcId="{BAF104CB-2145-4157-8629-0FC5A9906CF9}" destId="{3572C39C-622C-48CF-BD40-F3DFC98ACFE3}" srcOrd="0" destOrd="0" presId="urn:microsoft.com/office/officeart/2005/8/layout/StepDownProcess"/>
    <dgm:cxn modelId="{0190BBF0-5232-4476-A0E7-8B0456C84440}" srcId="{01650AC6-4FF6-4F4D-9233-255397C47B46}" destId="{A172818B-EE59-467E-8C89-CE7C3761694F}" srcOrd="1" destOrd="0" parTransId="{6A89F2E6-0563-497B-AE28-35A885DABF03}" sibTransId="{8AE4A46B-80D7-49C3-B842-5D5A40B89B7B}"/>
    <dgm:cxn modelId="{BDFB39F8-2C1C-4683-B023-A98BCEC3EE22}" type="presOf" srcId="{A172818B-EE59-467E-8C89-CE7C3761694F}" destId="{0618DB82-B612-4E66-93E2-915E244024CF}" srcOrd="0" destOrd="0" presId="urn:microsoft.com/office/officeart/2005/8/layout/StepDownProcess"/>
    <dgm:cxn modelId="{D23AF99C-A526-4535-8F3F-A48C957CBA55}" srcId="{01650AC6-4FF6-4F4D-9233-255397C47B46}" destId="{BAF104CB-2145-4157-8629-0FC5A9906CF9}" srcOrd="3" destOrd="0" parTransId="{11581A76-CCA5-4827-8D5A-3D7ABEE166E1}" sibTransId="{6EA553D1-EB37-43B9-8F69-E8DC5E36BCA2}"/>
    <dgm:cxn modelId="{9244B4F7-69C1-4688-8BA3-3FCCFAB0443C}" type="presOf" srcId="{01650AC6-4FF6-4F4D-9233-255397C47B46}" destId="{0BE58032-DB5D-4C79-B9CA-7BC1730A941A}" srcOrd="0" destOrd="0" presId="urn:microsoft.com/office/officeart/2005/8/layout/StepDownProcess"/>
    <dgm:cxn modelId="{DAADAA5F-92BC-4E06-9542-04126A53AF8A}" type="presOf" srcId="{52BAFE6D-E98C-4DA3-B0C7-972436D35F92}" destId="{B05817C7-9EF2-47F4-8E34-A89BE1769BD1}" srcOrd="0" destOrd="0" presId="urn:microsoft.com/office/officeart/2005/8/layout/StepDownProcess"/>
    <dgm:cxn modelId="{7638B0A3-CE40-44EA-AF18-900696C68645}" type="presOf" srcId="{EF6E87FB-68A3-46EE-8097-4281443E3D7E}" destId="{BAABE172-23A3-42A3-9523-3EB773E1569C}" srcOrd="0" destOrd="0" presId="urn:microsoft.com/office/officeart/2005/8/layout/StepDownProcess"/>
    <dgm:cxn modelId="{067318BE-A74A-425B-B9E5-6BBF6D2CE7EB}" srcId="{01650AC6-4FF6-4F4D-9233-255397C47B46}" destId="{52BAFE6D-E98C-4DA3-B0C7-972436D35F92}" srcOrd="0" destOrd="0" parTransId="{C2D1A591-D8A4-4D5A-85D1-0F4D990C3D1E}" sibTransId="{31672F99-0CBD-43A0-BA8F-F8E4EDB91473}"/>
    <dgm:cxn modelId="{1128BF19-8C83-4D76-8511-2B24A0A3139B}" type="presParOf" srcId="{0BE58032-DB5D-4C79-B9CA-7BC1730A941A}" destId="{27556074-6A80-4EA4-B717-CDEA3EE15C88}" srcOrd="0" destOrd="0" presId="urn:microsoft.com/office/officeart/2005/8/layout/StepDownProcess"/>
    <dgm:cxn modelId="{C882AD28-E4B1-4BC0-97FD-B70B70AF832F}" type="presParOf" srcId="{27556074-6A80-4EA4-B717-CDEA3EE15C88}" destId="{8BA03324-84CE-427B-B203-54CF9583B66F}" srcOrd="0" destOrd="0" presId="urn:microsoft.com/office/officeart/2005/8/layout/StepDownProcess"/>
    <dgm:cxn modelId="{9A63E005-931E-4C4E-8DC3-0593368D77E0}" type="presParOf" srcId="{27556074-6A80-4EA4-B717-CDEA3EE15C88}" destId="{B05817C7-9EF2-47F4-8E34-A89BE1769BD1}" srcOrd="1" destOrd="0" presId="urn:microsoft.com/office/officeart/2005/8/layout/StepDownProcess"/>
    <dgm:cxn modelId="{0313D93E-1B61-43EF-8118-D144A5D7B9AC}" type="presParOf" srcId="{27556074-6A80-4EA4-B717-CDEA3EE15C88}" destId="{45FCA8C9-7F2C-428A-ABFD-9007C1881E74}" srcOrd="2" destOrd="0" presId="urn:microsoft.com/office/officeart/2005/8/layout/StepDownProcess"/>
    <dgm:cxn modelId="{D1C16EB7-DE08-4640-A256-629359BB29E6}" type="presParOf" srcId="{0BE58032-DB5D-4C79-B9CA-7BC1730A941A}" destId="{5B8B3340-4A3B-434F-822F-DC04497027A8}" srcOrd="1" destOrd="0" presId="urn:microsoft.com/office/officeart/2005/8/layout/StepDownProcess"/>
    <dgm:cxn modelId="{522B176B-04C6-472C-9745-D7F14710FD3F}" type="presParOf" srcId="{0BE58032-DB5D-4C79-B9CA-7BC1730A941A}" destId="{A85A2CDB-7E14-44FD-944F-922C85DC5C79}" srcOrd="2" destOrd="0" presId="urn:microsoft.com/office/officeart/2005/8/layout/StepDownProcess"/>
    <dgm:cxn modelId="{BAB71482-701A-4456-8E08-D468325F02F8}" type="presParOf" srcId="{A85A2CDB-7E14-44FD-944F-922C85DC5C79}" destId="{060A5A5E-9A8E-46BA-B3AF-D9014318E6E4}" srcOrd="0" destOrd="0" presId="urn:microsoft.com/office/officeart/2005/8/layout/StepDownProcess"/>
    <dgm:cxn modelId="{AC100A25-CB30-452D-8406-46ADC7AD59F5}" type="presParOf" srcId="{A85A2CDB-7E14-44FD-944F-922C85DC5C79}" destId="{0618DB82-B612-4E66-93E2-915E244024CF}" srcOrd="1" destOrd="0" presId="urn:microsoft.com/office/officeart/2005/8/layout/StepDownProcess"/>
    <dgm:cxn modelId="{86D7C55B-7AED-4195-8C6E-CB9C35306CD1}" type="presParOf" srcId="{A85A2CDB-7E14-44FD-944F-922C85DC5C79}" destId="{5B410B7F-5F75-43E7-8AC9-8F01978FD4C4}" srcOrd="2" destOrd="0" presId="urn:microsoft.com/office/officeart/2005/8/layout/StepDownProcess"/>
    <dgm:cxn modelId="{B46E0F87-4DA3-4BEF-9F9F-C9A9E75996CD}" type="presParOf" srcId="{0BE58032-DB5D-4C79-B9CA-7BC1730A941A}" destId="{5B345C88-43A7-425D-BC51-20F5A9B90220}" srcOrd="3" destOrd="0" presId="urn:microsoft.com/office/officeart/2005/8/layout/StepDownProcess"/>
    <dgm:cxn modelId="{EDD9F604-4E70-40D8-9E1E-B971DA9FD140}" type="presParOf" srcId="{0BE58032-DB5D-4C79-B9CA-7BC1730A941A}" destId="{F911F5C2-B3B5-4849-9162-E188C113EB25}" srcOrd="4" destOrd="0" presId="urn:microsoft.com/office/officeart/2005/8/layout/StepDownProcess"/>
    <dgm:cxn modelId="{A12CD2F8-137D-431A-975F-F2E2E3608EA9}" type="presParOf" srcId="{F911F5C2-B3B5-4849-9162-E188C113EB25}" destId="{469E622A-4E8C-4E6D-8D16-FFBFC02B6083}" srcOrd="0" destOrd="0" presId="urn:microsoft.com/office/officeart/2005/8/layout/StepDownProcess"/>
    <dgm:cxn modelId="{669123B2-888D-4411-88C1-2BAA49FF9E4A}" type="presParOf" srcId="{F911F5C2-B3B5-4849-9162-E188C113EB25}" destId="{BAABE172-23A3-42A3-9523-3EB773E1569C}" srcOrd="1" destOrd="0" presId="urn:microsoft.com/office/officeart/2005/8/layout/StepDownProcess"/>
    <dgm:cxn modelId="{E8691F48-7E8A-44D9-880A-487467DA6F13}" type="presParOf" srcId="{F911F5C2-B3B5-4849-9162-E188C113EB25}" destId="{CCD77711-EEF2-45A5-87B8-97F2E31C4FA4}" srcOrd="2" destOrd="0" presId="urn:microsoft.com/office/officeart/2005/8/layout/StepDownProcess"/>
    <dgm:cxn modelId="{7A64F4FF-9EAE-407F-B038-5C1DBDD96F79}" type="presParOf" srcId="{0BE58032-DB5D-4C79-B9CA-7BC1730A941A}" destId="{36D8BD5C-E263-47CF-BD5E-27B2A2FFA1A5}" srcOrd="5" destOrd="0" presId="urn:microsoft.com/office/officeart/2005/8/layout/StepDownProcess"/>
    <dgm:cxn modelId="{06C594EE-C43B-420A-B950-559D6D1B6E06}" type="presParOf" srcId="{0BE58032-DB5D-4C79-B9CA-7BC1730A941A}" destId="{8CDFB420-7CE4-4E39-B33E-0F164D48A941}" srcOrd="6" destOrd="0" presId="urn:microsoft.com/office/officeart/2005/8/layout/StepDownProcess"/>
    <dgm:cxn modelId="{04CB6290-1278-44B9-9188-F6383BE6A864}" type="presParOf" srcId="{8CDFB420-7CE4-4E39-B33E-0F164D48A941}" destId="{3572C39C-622C-48CF-BD40-F3DFC98ACFE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03324-84CE-427B-B203-54CF9583B66F}">
      <dsp:nvSpPr>
        <dsp:cNvPr id="0" name=""/>
        <dsp:cNvSpPr/>
      </dsp:nvSpPr>
      <dsp:spPr>
        <a:xfrm rot="5400000">
          <a:off x="767153" y="716208"/>
          <a:ext cx="829329" cy="944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817C7-9EF2-47F4-8E34-A89BE1769BD1}">
      <dsp:nvSpPr>
        <dsp:cNvPr id="0" name=""/>
        <dsp:cNvSpPr/>
      </dsp:nvSpPr>
      <dsp:spPr>
        <a:xfrm>
          <a:off x="1309" y="153550"/>
          <a:ext cx="3428675" cy="650188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solidFill>
                <a:schemeClr val="accent6">
                  <a:lumMod val="75000"/>
                </a:schemeClr>
              </a:solidFill>
            </a:rPr>
            <a:t>Coordenador Estadual</a:t>
          </a:r>
          <a:endParaRPr lang="pt-BR" sz="2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33054" y="185295"/>
        <a:ext cx="3365185" cy="586698"/>
      </dsp:txXfrm>
    </dsp:sp>
    <dsp:sp modelId="{45FCA8C9-7F2C-428A-ABFD-9007C1881E74}">
      <dsp:nvSpPr>
        <dsp:cNvPr id="0" name=""/>
        <dsp:cNvSpPr/>
      </dsp:nvSpPr>
      <dsp:spPr>
        <a:xfrm>
          <a:off x="2413698" y="83231"/>
          <a:ext cx="1015392" cy="78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0A5A5E-9A8E-46BA-B3AF-D9014318E6E4}">
      <dsp:nvSpPr>
        <dsp:cNvPr id="0" name=""/>
        <dsp:cNvSpPr/>
      </dsp:nvSpPr>
      <dsp:spPr>
        <a:xfrm rot="5400000">
          <a:off x="2474458" y="1761119"/>
          <a:ext cx="829329" cy="944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8DB82-B612-4E66-93E2-915E244024CF}">
      <dsp:nvSpPr>
        <dsp:cNvPr id="0" name=""/>
        <dsp:cNvSpPr/>
      </dsp:nvSpPr>
      <dsp:spPr>
        <a:xfrm>
          <a:off x="1647074" y="1158097"/>
          <a:ext cx="3709431" cy="650188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solidFill>
                <a:schemeClr val="accent6">
                  <a:lumMod val="75000"/>
                </a:schemeClr>
              </a:solidFill>
            </a:rPr>
            <a:t>Subcoordenador Estadual</a:t>
          </a:r>
          <a:endParaRPr lang="pt-BR" sz="2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1678819" y="1189842"/>
        <a:ext cx="3645941" cy="586698"/>
      </dsp:txXfrm>
    </dsp:sp>
    <dsp:sp modelId="{5B410B7F-5F75-43E7-8AC9-8F01978FD4C4}">
      <dsp:nvSpPr>
        <dsp:cNvPr id="0" name=""/>
        <dsp:cNvSpPr/>
      </dsp:nvSpPr>
      <dsp:spPr>
        <a:xfrm>
          <a:off x="4199841" y="1087779"/>
          <a:ext cx="1015392" cy="78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9E622A-4E8C-4E6D-8D16-FFBFC02B6083}">
      <dsp:nvSpPr>
        <dsp:cNvPr id="0" name=""/>
        <dsp:cNvSpPr/>
      </dsp:nvSpPr>
      <dsp:spPr>
        <a:xfrm rot="5400000">
          <a:off x="3986623" y="2731407"/>
          <a:ext cx="829329" cy="944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BE172-23A3-42A3-9523-3EB773E1569C}">
      <dsp:nvSpPr>
        <dsp:cNvPr id="0" name=""/>
        <dsp:cNvSpPr/>
      </dsp:nvSpPr>
      <dsp:spPr>
        <a:xfrm>
          <a:off x="3292838" y="2162644"/>
          <a:ext cx="3822920" cy="650188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solidFill>
                <a:schemeClr val="accent6">
                  <a:lumMod val="75000"/>
                </a:schemeClr>
              </a:solidFill>
            </a:rPr>
            <a:t>Coordenador de Polo</a:t>
          </a:r>
          <a:endParaRPr lang="pt-BR" sz="2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3324583" y="2194389"/>
        <a:ext cx="3759430" cy="586698"/>
      </dsp:txXfrm>
    </dsp:sp>
    <dsp:sp modelId="{CCD77711-EEF2-45A5-87B8-97F2E31C4FA4}">
      <dsp:nvSpPr>
        <dsp:cNvPr id="0" name=""/>
        <dsp:cNvSpPr/>
      </dsp:nvSpPr>
      <dsp:spPr>
        <a:xfrm>
          <a:off x="5902349" y="2092326"/>
          <a:ext cx="1015392" cy="78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2C39C-622C-48CF-BD40-F3DFC98ACFE3}">
      <dsp:nvSpPr>
        <dsp:cNvPr id="0" name=""/>
        <dsp:cNvSpPr/>
      </dsp:nvSpPr>
      <dsp:spPr>
        <a:xfrm>
          <a:off x="4835248" y="3098280"/>
          <a:ext cx="3196991" cy="563117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solidFill>
                <a:schemeClr val="accent6">
                  <a:lumMod val="75000"/>
                </a:schemeClr>
              </a:solidFill>
            </a:rPr>
            <a:t>Apoio Logístico</a:t>
          </a:r>
          <a:endParaRPr lang="pt-BR" sz="2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4862742" y="3125774"/>
        <a:ext cx="3142003" cy="508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8552E-8F72-4FE1-9307-F17143A227EF}" type="datetimeFigureOut">
              <a:rPr lang="pt-BR" smtClean="0"/>
              <a:pPr/>
              <a:t>14/10/2016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424E5-65DC-42D2-9E93-66385D2A3F5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75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9C559-7A14-4FB9-AB7E-F175E7B082A0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1058C-8722-451D-AB5C-8023C9960361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552E7-5BD8-4BB9-80C2-81947A04928D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>
            <a:lvl1pPr algn="l">
              <a:defRPr sz="2800" b="1" cap="none" baseline="0"/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3EFF-97D7-46E1-A003-7A362315BA23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290736"/>
            <a:ext cx="1259632" cy="56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fgvprojetos.fgv.br/sites/fgvprojetos.fgv.br/files/logo_fgvprojetos_azul.pn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" y="6654505"/>
            <a:ext cx="2059443" cy="1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F8BB-3F8A-48B7-944A-17EF570CF3D8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0369-04EB-4A75-9D97-14E38E648A39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6B933-1C01-4251-BA0E-BC45E308E513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3FA88-1B0A-469B-886E-92E62409FB0D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BCCC-944E-4D67-A226-50D99F1743A7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1DDF-4A50-415E-8D2E-921F7C290DF2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5FC5-08CD-493F-A86C-1D8DA9C83BC2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ANA2016 - Manual do Sistema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4C4AB-EAD9-46F2-A4E9-D18A97DAEF58}" type="datetime1">
              <a:rPr lang="pt-BR" smtClean="0"/>
              <a:pPr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 smtClean="0"/>
              <a:t>ANA</a:t>
            </a:r>
            <a:r>
              <a:rPr lang="pt-BR" b="1" dirty="0" smtClean="0"/>
              <a:t>2016</a:t>
            </a:r>
            <a:r>
              <a:rPr lang="pt-BR" dirty="0" smtClean="0"/>
              <a:t> - Manual do Sistema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1BBD4-2867-485F-8BA1-7FAFA36431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394602"/>
            <a:ext cx="9144000" cy="2463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03158" y="2800996"/>
            <a:ext cx="5757615" cy="1168629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pt-BR" sz="6600" b="1" dirty="0">
                <a:solidFill>
                  <a:srgbClr val="47444A"/>
                </a:solidFill>
                <a:latin typeface="Tahoma"/>
                <a:cs typeface="Tahoma"/>
              </a:rPr>
              <a:t>ANA 2016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03158" y="4670995"/>
            <a:ext cx="6858000" cy="646382"/>
          </a:xfrm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  <a:latin typeface="Tahoma"/>
                <a:cs typeface="Tahoma"/>
              </a:rPr>
              <a:t>Avaliação Nacional da Alfabetização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r="45357" b="52611"/>
          <a:stretch/>
        </p:blipFill>
        <p:spPr>
          <a:xfrm>
            <a:off x="5948801" y="189766"/>
            <a:ext cx="2735982" cy="1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12" t="7804" r="27950" b="19234"/>
          <a:stretch/>
        </p:blipFill>
        <p:spPr>
          <a:xfrm>
            <a:off x="756969" y="1754384"/>
            <a:ext cx="7630062" cy="4615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tângulo 9"/>
          <p:cNvSpPr/>
          <p:nvPr/>
        </p:nvSpPr>
        <p:spPr>
          <a:xfrm>
            <a:off x="2935089" y="2244214"/>
            <a:ext cx="2007837" cy="1657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 smtClean="0">
                <a:solidFill>
                  <a:schemeClr val="tx1"/>
                </a:solidFill>
              </a:rPr>
              <a:t>NOME CADASTRADO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IV.  EXPLORANDO A FUNCIONALIDADE DO SISTEMA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IV.1  </a:t>
            </a:r>
            <a:r>
              <a:rPr lang="pt-BR" b="1" cap="small" dirty="0"/>
              <a:t>Minha página</a:t>
            </a:r>
            <a:r>
              <a:rPr lang="pt-BR" dirty="0"/>
              <a:t> </a:t>
            </a:r>
          </a:p>
        </p:txBody>
      </p:sp>
      <p:sp>
        <p:nvSpPr>
          <p:cNvPr id="8" name="Retângulo 7"/>
          <p:cNvSpPr/>
          <p:nvPr/>
        </p:nvSpPr>
        <p:spPr>
          <a:xfrm>
            <a:off x="1702024" y="2431774"/>
            <a:ext cx="6685007" cy="360040"/>
          </a:xfrm>
          <a:prstGeom prst="rect">
            <a:avLst/>
          </a:prstGeom>
          <a:solidFill>
            <a:srgbClr val="FDEADA">
              <a:alpha val="52157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700" b="1" dirty="0" smtClean="0">
                <a:solidFill>
                  <a:schemeClr val="accent6">
                    <a:lumMod val="75000"/>
                  </a:schemeClr>
                </a:solidFill>
              </a:rPr>
              <a:t>← Links para o TUTORIAL e este POWER POINT</a:t>
            </a:r>
            <a:endParaRPr lang="pt-BR" sz="17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12" t="7804" r="27950" b="19234"/>
          <a:stretch/>
        </p:blipFill>
        <p:spPr>
          <a:xfrm>
            <a:off x="756969" y="1754384"/>
            <a:ext cx="7630062" cy="4615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tângulo 9"/>
          <p:cNvSpPr/>
          <p:nvPr/>
        </p:nvSpPr>
        <p:spPr>
          <a:xfrm>
            <a:off x="2935089" y="2244214"/>
            <a:ext cx="2007837" cy="1657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 smtClean="0">
                <a:solidFill>
                  <a:schemeClr val="tx1"/>
                </a:solidFill>
              </a:rPr>
              <a:t>NOME CADASTRADO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IV.  EXPLORANDO A FUNCIONALIDADE DO SISTEMA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IV.1  </a:t>
            </a:r>
            <a:r>
              <a:rPr lang="pt-BR" b="1" cap="small" dirty="0"/>
              <a:t>Minha página</a:t>
            </a:r>
            <a:r>
              <a:rPr lang="pt-BR" dirty="0"/>
              <a:t> </a:t>
            </a:r>
          </a:p>
        </p:txBody>
      </p:sp>
      <p:sp>
        <p:nvSpPr>
          <p:cNvPr id="6" name="Retângulo 5"/>
          <p:cNvSpPr/>
          <p:nvPr/>
        </p:nvSpPr>
        <p:spPr>
          <a:xfrm>
            <a:off x="1936168" y="1772816"/>
            <a:ext cx="792088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728255" y="1772816"/>
            <a:ext cx="5658775" cy="360040"/>
          </a:xfrm>
          <a:prstGeom prst="rect">
            <a:avLst/>
          </a:prstGeom>
          <a:solidFill>
            <a:srgbClr val="FDEADA">
              <a:alpha val="8509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← De qualquer tela, volte para esta clicando aqui.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IV.  EXPLORANDO A FUNCIONALIDADE DO SISTEMA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IV.2  </a:t>
            </a:r>
            <a:r>
              <a:rPr lang="pt-BR" b="1" cap="small" dirty="0"/>
              <a:t>Sobre os filtros</a:t>
            </a:r>
            <a:r>
              <a:rPr lang="pt-BR" dirty="0"/>
              <a:t> 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l="21650" t="26925" r="32282" b="9344"/>
          <a:stretch>
            <a:fillRect/>
          </a:stretch>
        </p:blipFill>
        <p:spPr bwMode="auto">
          <a:xfrm>
            <a:off x="3347864" y="2492896"/>
            <a:ext cx="5616624" cy="41764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 t="8463" r="37597" b="85162"/>
          <a:stretch>
            <a:fillRect/>
          </a:stretch>
        </p:blipFill>
        <p:spPr bwMode="auto">
          <a:xfrm>
            <a:off x="35496" y="1844824"/>
            <a:ext cx="8919646" cy="4897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Retângulo 13"/>
          <p:cNvSpPr/>
          <p:nvPr/>
        </p:nvSpPr>
        <p:spPr>
          <a:xfrm>
            <a:off x="54321" y="1844824"/>
            <a:ext cx="8910167" cy="504056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Conjunto variável de filtros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Conector angulado 9"/>
          <p:cNvCxnSpPr>
            <a:endCxn id="6148" idx="1"/>
          </p:cNvCxnSpPr>
          <p:nvPr/>
        </p:nvCxnSpPr>
        <p:spPr>
          <a:xfrm rot="16200000" flipH="1">
            <a:off x="1187624" y="2420888"/>
            <a:ext cx="2232248" cy="2088232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/>
              <a:t>V.  Bloco de ações: </a:t>
            </a:r>
            <a:r>
              <a:rPr lang="pt-BR" cap="small" dirty="0" smtClean="0"/>
              <a:t>POLOS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8525" t="24075" r="61022" b="50015"/>
          <a:stretch/>
        </p:blipFill>
        <p:spPr>
          <a:xfrm>
            <a:off x="315489" y="1700808"/>
            <a:ext cx="8360968" cy="4248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316" t="11747" r="4274" b="6598"/>
          <a:stretch>
            <a:fillRect/>
          </a:stretch>
        </p:blipFill>
        <p:spPr bwMode="auto">
          <a:xfrm>
            <a:off x="208230" y="1844824"/>
            <a:ext cx="8684366" cy="41764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/>
              <a:t>V.  Bloco de ações: </a:t>
            </a:r>
            <a:r>
              <a:rPr lang="pt-BR" cap="small" dirty="0" smtClean="0"/>
              <a:t>POLOS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cap="small" dirty="0" smtClean="0"/>
              <a:t>Mapa geral dos polos</a:t>
            </a:r>
            <a:endParaRPr lang="pt-BR" b="1" cap="small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21553" t="44506" r="33560" b="21431"/>
          <a:stretch>
            <a:fillRect/>
          </a:stretch>
        </p:blipFill>
        <p:spPr bwMode="auto">
          <a:xfrm>
            <a:off x="611560" y="3251117"/>
            <a:ext cx="547260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7308304" y="2708920"/>
            <a:ext cx="1584176" cy="3312368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Operações Disponíveis</a:t>
            </a:r>
            <a:endParaRPr lang="pt-B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Conector angulado 8"/>
          <p:cNvCxnSpPr>
            <a:stCxn id="8" idx="1"/>
            <a:endCxn id="9219" idx="3"/>
          </p:cNvCxnSpPr>
          <p:nvPr/>
        </p:nvCxnSpPr>
        <p:spPr>
          <a:xfrm rot="10800000" flipV="1">
            <a:off x="6084168" y="4365103"/>
            <a:ext cx="1224136" cy="213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316" t="11747" r="4274" b="6598"/>
          <a:stretch>
            <a:fillRect/>
          </a:stretch>
        </p:blipFill>
        <p:spPr bwMode="auto">
          <a:xfrm>
            <a:off x="208230" y="1844824"/>
            <a:ext cx="8684366" cy="41764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/>
              <a:t>V.  Bloco de ações: </a:t>
            </a:r>
            <a:r>
              <a:rPr lang="pt-BR" cap="small" dirty="0" smtClean="0"/>
              <a:t>POLOS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cap="small" dirty="0" smtClean="0"/>
              <a:t>Mapa geral dos polos</a:t>
            </a:r>
            <a:endParaRPr lang="pt-BR" b="1" cap="small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70081" t="19233" r="9247" b="60988"/>
          <a:stretch>
            <a:fillRect/>
          </a:stretch>
        </p:blipFill>
        <p:spPr bwMode="auto">
          <a:xfrm>
            <a:off x="1547664" y="2852936"/>
            <a:ext cx="4340482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ângulo 11"/>
          <p:cNvSpPr/>
          <p:nvPr/>
        </p:nvSpPr>
        <p:spPr>
          <a:xfrm>
            <a:off x="7308304" y="2708920"/>
            <a:ext cx="1584176" cy="3312368"/>
          </a:xfrm>
          <a:prstGeom prst="rect">
            <a:avLst/>
          </a:prstGeom>
          <a:solidFill>
            <a:srgbClr val="FDEADA">
              <a:alpha val="8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spc="60" dirty="0" smtClean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rPr>
              <a:t>DICA!</a:t>
            </a:r>
          </a:p>
          <a:p>
            <a:pPr algn="ctr"/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Para ver a descrição das operações, passe o ponteiro do mouse em cima do ícone.</a:t>
            </a:r>
            <a:endParaRPr lang="pt-B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Conector angulado 12"/>
          <p:cNvCxnSpPr>
            <a:stCxn id="12" idx="1"/>
            <a:endCxn id="10" idx="3"/>
          </p:cNvCxnSpPr>
          <p:nvPr/>
        </p:nvCxnSpPr>
        <p:spPr>
          <a:xfrm rot="10800000">
            <a:off x="5888146" y="3969060"/>
            <a:ext cx="1420158" cy="39604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/>
              <a:t>V.  Bloco de ações: </a:t>
            </a:r>
            <a:r>
              <a:rPr lang="pt-BR" cap="small" dirty="0" smtClean="0"/>
              <a:t>POLOS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cap="small" dirty="0" smtClean="0"/>
              <a:t>Criar um novo polo</a:t>
            </a:r>
            <a:endParaRPr lang="pt-BR" b="1" cap="smal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0922" t="14838" r="20566" b="7146"/>
          <a:stretch>
            <a:fillRect/>
          </a:stretch>
        </p:blipFill>
        <p:spPr bwMode="auto">
          <a:xfrm>
            <a:off x="467544" y="1744882"/>
            <a:ext cx="8280920" cy="50684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539552" y="2420888"/>
            <a:ext cx="8136904" cy="4314890"/>
          </a:xfrm>
          <a:prstGeom prst="rect">
            <a:avLst/>
          </a:prstGeom>
          <a:solidFill>
            <a:srgbClr val="FDEADA">
              <a:alpha val="87843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indent="-361950">
              <a:buFont typeface="Arial" pitchFamily="34" charset="0"/>
              <a:buChar char="•"/>
            </a:pP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Todos os campos são obrigatórios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</a:rPr>
              <a:t>, exceto os que estão coloridos e o campo “Observações”, que é de preenchimento totalmente livre e opcional.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</a:rPr>
              <a:t>Uma característica importante desse formulário é a possibilidade de designar, para o polo, as figuras do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Subcoordenador Estadual, Coordenador de Polo e Apoio Logístico. </a:t>
            </a:r>
          </a:p>
          <a:p>
            <a:pPr marL="819150" lvl="1" indent="-361950"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</a:rPr>
              <a:t>Essas operações dependem do perfil de quem a usa e, eventualmente,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podem aparecer bloqueadas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</p:txBody>
      </p:sp>
      <p:sp>
        <p:nvSpPr>
          <p:cNvPr id="9" name="Retângulo 8"/>
          <p:cNvSpPr/>
          <p:nvPr/>
        </p:nvSpPr>
        <p:spPr>
          <a:xfrm>
            <a:off x="1835696" y="1772816"/>
            <a:ext cx="2448272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angulado 9"/>
          <p:cNvCxnSpPr>
            <a:stCxn id="8" idx="0"/>
            <a:endCxn id="9" idx="3"/>
          </p:cNvCxnSpPr>
          <p:nvPr/>
        </p:nvCxnSpPr>
        <p:spPr>
          <a:xfrm rot="16200000" flipV="1">
            <a:off x="4229962" y="2042846"/>
            <a:ext cx="432048" cy="32403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/>
              <a:t>V.  Bloco de ações: </a:t>
            </a:r>
            <a:r>
              <a:rPr lang="pt-BR" cap="small" dirty="0" smtClean="0"/>
              <a:t>POLOS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cap="small" dirty="0" smtClean="0"/>
              <a:t>Pendências</a:t>
            </a:r>
            <a:endParaRPr lang="pt-BR" b="1" cap="smal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8245" r="3438"/>
          <a:stretch>
            <a:fillRect/>
          </a:stretch>
        </p:blipFill>
        <p:spPr bwMode="auto">
          <a:xfrm>
            <a:off x="251520" y="1844824"/>
            <a:ext cx="8676456" cy="4431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 l="9150" t="19233" r="63681" b="7146"/>
          <a:stretch>
            <a:fillRect/>
          </a:stretch>
        </p:blipFill>
        <p:spPr bwMode="auto">
          <a:xfrm>
            <a:off x="1754999" y="836712"/>
            <a:ext cx="3960440" cy="576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6228184" y="2708920"/>
            <a:ext cx="2736304" cy="3600400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Operações Disponíveis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Conector angulado 9"/>
          <p:cNvCxnSpPr>
            <a:stCxn id="9" idx="0"/>
          </p:cNvCxnSpPr>
          <p:nvPr/>
        </p:nvCxnSpPr>
        <p:spPr>
          <a:xfrm rot="16200000" flipV="1">
            <a:off x="6475868" y="1588451"/>
            <a:ext cx="360040" cy="188089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VI. </a:t>
            </a:r>
            <a:r>
              <a:rPr lang="pt-BR" cap="small" dirty="0" smtClean="0"/>
              <a:t>Bloco de ações: </a:t>
            </a:r>
            <a:r>
              <a:rPr lang="pt-BR" dirty="0" smtClean="0"/>
              <a:t>COLABORADORES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1582" t="24123" r="27965" b="49967"/>
          <a:stretch/>
        </p:blipFill>
        <p:spPr>
          <a:xfrm>
            <a:off x="495190" y="1700808"/>
            <a:ext cx="8219257" cy="4176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8000" r="4851" b="22280"/>
          <a:stretch/>
        </p:blipFill>
        <p:spPr>
          <a:xfrm>
            <a:off x="239979" y="1900101"/>
            <a:ext cx="8580493" cy="3929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VI. </a:t>
            </a:r>
            <a:r>
              <a:rPr lang="pt-BR" cap="small" dirty="0"/>
              <a:t>Bloco de ações: </a:t>
            </a:r>
            <a:r>
              <a:rPr lang="pt-BR" dirty="0"/>
              <a:t>COLABORADORES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Triagem dos colaboradores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/>
          <a:srcRect l="16586" t="8841" r="39036" b="3801"/>
          <a:stretch/>
        </p:blipFill>
        <p:spPr>
          <a:xfrm>
            <a:off x="457200" y="1628800"/>
            <a:ext cx="4178541" cy="511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5580112" y="3037114"/>
            <a:ext cx="3240360" cy="2792490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Operações Disponíveis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Conector angulado 8"/>
          <p:cNvCxnSpPr>
            <a:stCxn id="8" idx="1"/>
            <a:endCxn id="6" idx="3"/>
          </p:cNvCxnSpPr>
          <p:nvPr/>
        </p:nvCxnSpPr>
        <p:spPr>
          <a:xfrm rot="10800000">
            <a:off x="4635742" y="4185085"/>
            <a:ext cx="944371" cy="248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0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394602"/>
            <a:ext cx="9144000" cy="24633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775094"/>
            <a:ext cx="9144000" cy="11686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b="1" dirty="0">
                <a:solidFill>
                  <a:srgbClr val="47444A"/>
                </a:solidFill>
                <a:latin typeface="Tahoma"/>
                <a:cs typeface="Tahoma"/>
              </a:rPr>
              <a:t>MANUAL DO </a:t>
            </a:r>
            <a:r>
              <a:rPr lang="pt-BR" sz="2400" b="1" dirty="0" smtClean="0">
                <a:solidFill>
                  <a:srgbClr val="47444A"/>
                </a:solidFill>
                <a:latin typeface="Tahoma"/>
                <a:cs typeface="Tahoma"/>
              </a:rPr>
              <a:t>SISTEMA</a:t>
            </a:r>
            <a:br>
              <a:rPr lang="pt-BR" sz="2400" b="1" dirty="0" smtClean="0">
                <a:solidFill>
                  <a:srgbClr val="47444A"/>
                </a:solidFill>
                <a:latin typeface="Tahoma"/>
                <a:cs typeface="Tahoma"/>
              </a:rPr>
            </a:br>
            <a:r>
              <a:rPr lang="pt-BR" sz="1600" b="1" dirty="0" smtClean="0">
                <a:solidFill>
                  <a:srgbClr val="47444A"/>
                </a:solidFill>
                <a:latin typeface="Tahoma"/>
                <a:cs typeface="Tahoma"/>
              </a:rPr>
              <a:t>v1.5</a:t>
            </a:r>
            <a:endParaRPr lang="pt-BR" sz="1600" b="1" dirty="0">
              <a:solidFill>
                <a:srgbClr val="47444A"/>
              </a:solidFill>
              <a:latin typeface="Tahoma"/>
              <a:cs typeface="Tahom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r="45357" b="52611"/>
          <a:stretch/>
        </p:blipFill>
        <p:spPr>
          <a:xfrm>
            <a:off x="4999245" y="189766"/>
            <a:ext cx="3685538" cy="179937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/>
          <a:srcRect l="24428" t="20427" r="22910" b="20395"/>
          <a:stretch/>
        </p:blipFill>
        <p:spPr>
          <a:xfrm>
            <a:off x="123826" y="514350"/>
            <a:ext cx="2857499" cy="25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03" y="1736642"/>
            <a:ext cx="6818465" cy="4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VI. </a:t>
            </a:r>
            <a:r>
              <a:rPr lang="pt-BR" cap="small" dirty="0"/>
              <a:t>Bloco de ações: </a:t>
            </a:r>
            <a:r>
              <a:rPr lang="pt-BR" dirty="0"/>
              <a:t>COLABORADORES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/>
              <a:t>Associação de um colaborador a um polo 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87624" y="3573017"/>
            <a:ext cx="5040560" cy="6109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Conector angulado 8"/>
          <p:cNvCxnSpPr>
            <a:stCxn id="8" idx="3"/>
            <a:endCxn id="11" idx="3"/>
          </p:cNvCxnSpPr>
          <p:nvPr/>
        </p:nvCxnSpPr>
        <p:spPr>
          <a:xfrm flipH="1">
            <a:off x="4932040" y="3878487"/>
            <a:ext cx="1296144" cy="790588"/>
          </a:xfrm>
          <a:prstGeom prst="bentConnector3">
            <a:avLst>
              <a:gd name="adj1" fmla="val -17637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763688" y="4452804"/>
            <a:ext cx="3168352" cy="4325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8000" r="4851" b="29840"/>
          <a:stretch/>
        </p:blipFill>
        <p:spPr>
          <a:xfrm>
            <a:off x="242900" y="2054147"/>
            <a:ext cx="8658200" cy="3535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VI. </a:t>
            </a:r>
            <a:r>
              <a:rPr lang="pt-BR" cap="small" dirty="0"/>
              <a:t>Bloco de ações: </a:t>
            </a:r>
            <a:r>
              <a:rPr lang="pt-BR" dirty="0"/>
              <a:t>COLABORADORES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954568"/>
          </a:xfrm>
        </p:spPr>
        <p:txBody>
          <a:bodyPr/>
          <a:lstStyle/>
          <a:p>
            <a:r>
              <a:rPr lang="pt-BR" b="1" cap="small" dirty="0" smtClean="0"/>
              <a:t>Gestores &amp; Funções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6372199" y="3168870"/>
            <a:ext cx="2519553" cy="2420418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Operações Disponíveis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47" y="1757510"/>
            <a:ext cx="5848902" cy="4551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Conector angulado 13"/>
          <p:cNvCxnSpPr>
            <a:stCxn id="13" idx="0"/>
          </p:cNvCxnSpPr>
          <p:nvPr/>
        </p:nvCxnSpPr>
        <p:spPr>
          <a:xfrm rot="16200000" flipV="1">
            <a:off x="6520367" y="2057260"/>
            <a:ext cx="456792" cy="176642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6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VI. </a:t>
            </a:r>
            <a:r>
              <a:rPr lang="pt-BR" cap="small" dirty="0"/>
              <a:t>Bloco de ações: </a:t>
            </a:r>
            <a:r>
              <a:rPr lang="pt-BR" dirty="0"/>
              <a:t>COLABORADORES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954568"/>
          </a:xfrm>
        </p:spPr>
        <p:txBody>
          <a:bodyPr/>
          <a:lstStyle/>
          <a:p>
            <a:r>
              <a:rPr lang="pt-BR" b="1" cap="small" dirty="0" smtClean="0"/>
              <a:t>Cadastro de Especialistas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805" r="8000" b="19233"/>
          <a:stretch/>
        </p:blipFill>
        <p:spPr>
          <a:xfrm>
            <a:off x="457200" y="1890061"/>
            <a:ext cx="8266239" cy="3915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4644008" y="1890061"/>
            <a:ext cx="4079431" cy="1034883"/>
          </a:xfrm>
          <a:prstGeom prst="rect">
            <a:avLst/>
          </a:prstGeom>
          <a:solidFill>
            <a:srgbClr val="FDEADA">
              <a:alpha val="8509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Confira a lista de aplicadores especialistas do INEP e visualize seu cadastro.</a:t>
            </a:r>
            <a:endParaRPr lang="pt-B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60166" y="3698577"/>
            <a:ext cx="467417" cy="45050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16" r="12700" b="12123"/>
          <a:stretch/>
        </p:blipFill>
        <p:spPr>
          <a:xfrm>
            <a:off x="2006874" y="3865468"/>
            <a:ext cx="4221310" cy="241772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ector angulado 7"/>
          <p:cNvCxnSpPr>
            <a:stCxn id="9" idx="1"/>
            <a:endCxn id="10" idx="0"/>
          </p:cNvCxnSpPr>
          <p:nvPr/>
        </p:nvCxnSpPr>
        <p:spPr>
          <a:xfrm rot="10800000" flipV="1">
            <a:off x="593876" y="2407503"/>
            <a:ext cx="4050133" cy="1291074"/>
          </a:xfrm>
          <a:prstGeom prst="bentConnector2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ector angulado 16"/>
          <p:cNvCxnSpPr>
            <a:stCxn id="10" idx="2"/>
            <a:endCxn id="5" idx="1"/>
          </p:cNvCxnSpPr>
          <p:nvPr/>
        </p:nvCxnSpPr>
        <p:spPr>
          <a:xfrm rot="16200000" flipH="1">
            <a:off x="837750" y="3905204"/>
            <a:ext cx="925248" cy="1412999"/>
          </a:xfrm>
          <a:prstGeom prst="bentConnector2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1737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VI. </a:t>
            </a:r>
            <a:r>
              <a:rPr lang="pt-BR" cap="small" dirty="0"/>
              <a:t>Bloco de ações: </a:t>
            </a:r>
            <a:r>
              <a:rPr lang="pt-BR" dirty="0"/>
              <a:t>COLABORADORES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954568"/>
          </a:xfrm>
        </p:spPr>
        <p:txBody>
          <a:bodyPr/>
          <a:lstStyle/>
          <a:p>
            <a:r>
              <a:rPr lang="pt-BR" b="1" cap="small" dirty="0" smtClean="0"/>
              <a:t>Hierarquia das Funções</a:t>
            </a:r>
            <a:endParaRPr lang="pt-BR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27821969"/>
              </p:ext>
            </p:extLst>
          </p:nvPr>
        </p:nvGraphicFramePr>
        <p:xfrm>
          <a:off x="549896" y="2151321"/>
          <a:ext cx="8136904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354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/>
              <a:t>VII.  Bloco de ações: ESCOLAS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766" t="54500" r="60781" b="19590"/>
          <a:stretch/>
        </p:blipFill>
        <p:spPr>
          <a:xfrm>
            <a:off x="457199" y="1772816"/>
            <a:ext cx="8219257" cy="4176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794" r="5517" b="29840"/>
          <a:stretch/>
        </p:blipFill>
        <p:spPr>
          <a:xfrm>
            <a:off x="454632" y="2073787"/>
            <a:ext cx="8229601" cy="3395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/>
              <a:t>VII.  Bloco de ações: ESCOLAS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cap="small" dirty="0" smtClean="0"/>
              <a:t>Mapa geral das escolas</a:t>
            </a:r>
            <a:endParaRPr lang="pt-BR" b="1" cap="small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/>
          <a:srcRect b="41306"/>
          <a:stretch/>
        </p:blipFill>
        <p:spPr>
          <a:xfrm>
            <a:off x="107504" y="2780928"/>
            <a:ext cx="6602456" cy="19775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7236296" y="3140968"/>
            <a:ext cx="1447936" cy="2327964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Operações Disponíveis</a:t>
            </a:r>
            <a:endParaRPr lang="pt-B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Conector angulado 9"/>
          <p:cNvCxnSpPr>
            <a:stCxn id="9" idx="2"/>
            <a:endCxn id="5" idx="2"/>
          </p:cNvCxnSpPr>
          <p:nvPr/>
        </p:nvCxnSpPr>
        <p:spPr>
          <a:xfrm rot="5400000" flipH="1">
            <a:off x="5329251" y="2837919"/>
            <a:ext cx="710494" cy="4551532"/>
          </a:xfrm>
          <a:prstGeom prst="bentConnector3">
            <a:avLst>
              <a:gd name="adj1" fmla="val -32175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32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/>
              <a:t>VII.  Bloco de ações: ESCOLAS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cap="small" smtClean="0"/>
              <a:t>Cadastro </a:t>
            </a:r>
            <a:r>
              <a:rPr lang="pt-BR" b="1" cap="small" dirty="0"/>
              <a:t>de escolas</a:t>
            </a:r>
          </a:p>
        </p:txBody>
      </p:sp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43" y="1741076"/>
            <a:ext cx="7588974" cy="4619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727444" y="1741075"/>
            <a:ext cx="7588974" cy="4601111"/>
          </a:xfrm>
          <a:prstGeom prst="rect">
            <a:avLst/>
          </a:prstGeom>
          <a:solidFill>
            <a:srgbClr val="FDEADA">
              <a:alpha val="8902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Os dados das escolas são fornecidos às organizadoras pelo INEP, portanto não são editáveis. </a:t>
            </a:r>
            <a:endParaRPr lang="pt-BR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exceção fica para a seção “Polo e coordenadores”, onde é possível identificar o polo de apoio para aplicações da escola.</a:t>
            </a:r>
          </a:p>
        </p:txBody>
      </p:sp>
    </p:spTree>
    <p:extLst>
      <p:ext uri="{BB962C8B-B14F-4D97-AF65-F5344CB8AC3E}">
        <p14:creationId xmlns:p14="http://schemas.microsoft.com/office/powerpoint/2010/main" val="162885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8000" r="11848" b="34040"/>
          <a:stretch/>
        </p:blipFill>
        <p:spPr>
          <a:xfrm>
            <a:off x="381838" y="1957194"/>
            <a:ext cx="8520985" cy="3501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/>
              <a:t>VII.  Bloco de ações: ESCOLAS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cap="small" dirty="0" smtClean="0"/>
              <a:t>Mapa geral das </a:t>
            </a:r>
            <a:r>
              <a:rPr lang="pt-BR" b="1" cap="small" dirty="0" smtClean="0"/>
              <a:t>turmas</a:t>
            </a:r>
            <a:endParaRPr lang="pt-BR" b="1" cap="small" dirty="0"/>
          </a:p>
        </p:txBody>
      </p:sp>
      <p:sp>
        <p:nvSpPr>
          <p:cNvPr id="9" name="Retângulo 8"/>
          <p:cNvSpPr/>
          <p:nvPr/>
        </p:nvSpPr>
        <p:spPr>
          <a:xfrm>
            <a:off x="381838" y="5589240"/>
            <a:ext cx="8520986" cy="752946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Confira as informações das turmas.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366701" y="1230553"/>
            <a:ext cx="8551259" cy="1545034"/>
            <a:chOff x="366701" y="1230553"/>
            <a:chExt cx="8551259" cy="1545034"/>
          </a:xfrm>
        </p:grpSpPr>
        <p:sp>
          <p:nvSpPr>
            <p:cNvPr id="11" name="Retângulo 10"/>
            <p:cNvSpPr/>
            <p:nvPr/>
          </p:nvSpPr>
          <p:spPr>
            <a:xfrm>
              <a:off x="6015513" y="1230553"/>
              <a:ext cx="2902447" cy="1545034"/>
            </a:xfrm>
            <a:prstGeom prst="rect">
              <a:avLst/>
            </a:prstGeom>
            <a:solidFill>
              <a:srgbClr val="FDEADA">
                <a:alpha val="87843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indent="-180975" algn="ctr"/>
              <a:r>
                <a:rPr lang="pt-BR" sz="2800" b="1" spc="60" dirty="0" smtClean="0">
                  <a:solidFill>
                    <a:schemeClr val="accent1">
                      <a:lumMod val="75000"/>
                    </a:schemeClr>
                  </a:solidFill>
                  <a:latin typeface="Showcard Gothic" panose="04020904020102020604" pitchFamily="82" charset="0"/>
                </a:rPr>
                <a:t>DICA!</a:t>
              </a:r>
              <a:endParaRPr lang="pt-BR" sz="2800" b="1" spc="60" dirty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endParaRPr>
            </a:p>
            <a:p>
              <a:pPr algn="ctr"/>
              <a:r>
                <a:rPr lang="pt-BR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Use filtros para facilitar a conferência</a:t>
              </a:r>
              <a:r>
                <a:rPr lang="pt-BR" sz="2800" b="1" dirty="0" smtClean="0">
                  <a:solidFill>
                    <a:schemeClr val="accent6">
                      <a:lumMod val="75000"/>
                    </a:schemeClr>
                  </a:solidFill>
                </a:rPr>
                <a:t>!</a:t>
              </a:r>
              <a:endParaRPr lang="pt-BR" sz="2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366701" y="1957194"/>
              <a:ext cx="5357428" cy="46369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indent="-180975" algn="ctr"/>
              <a:endParaRPr lang="pt-BR" sz="20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8" name="Conector angulado 7"/>
            <p:cNvCxnSpPr>
              <a:stCxn id="11" idx="2"/>
              <a:endCxn id="12" idx="2"/>
            </p:cNvCxnSpPr>
            <p:nvPr/>
          </p:nvCxnSpPr>
          <p:spPr>
            <a:xfrm rot="5400000" flipH="1">
              <a:off x="5078726" y="387577"/>
              <a:ext cx="354699" cy="4421322"/>
            </a:xfrm>
            <a:prstGeom prst="bentConnector3">
              <a:avLst>
                <a:gd name="adj1" fmla="val -64449"/>
              </a:avLst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2919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1582" t="54500" r="27965" b="19590"/>
          <a:stretch/>
        </p:blipFill>
        <p:spPr>
          <a:xfrm>
            <a:off x="457199" y="1772816"/>
            <a:ext cx="8219257" cy="4176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Mapa geral das aplicações</a:t>
            </a:r>
            <a:endParaRPr lang="pt-BR" dirty="0"/>
          </a:p>
        </p:txBody>
      </p:sp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2" y="2564904"/>
            <a:ext cx="8155529" cy="1728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494231" y="4430456"/>
            <a:ext cx="8155529" cy="1558345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spc="60" dirty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rPr>
              <a:t>DICA</a:t>
            </a:r>
            <a:r>
              <a:rPr lang="pt-BR" sz="2800" b="1" spc="60" dirty="0" smtClean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rPr>
              <a:t>!</a:t>
            </a:r>
            <a:endParaRPr lang="pt-BR" sz="2800" dirty="0" smtClean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sz="28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há operações disponíveis nessa tela, que serve basicamente para a realização de </a:t>
            </a:r>
            <a:r>
              <a:rPr lang="pt-BR" sz="28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buscas.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I. </a:t>
            </a:r>
            <a:r>
              <a:rPr lang="pt-BR" dirty="0" smtClean="0"/>
              <a:t>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Sistema FGV - ANA 2016 foi planejado e construído como um instrumento de apoio para todos os tipos de colaboradores que atuarão no Projeto FGV ANA 2016.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Registro de aplicações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dirty="0"/>
          </a:p>
        </p:txBody>
      </p:sp>
      <p:pic>
        <p:nvPicPr>
          <p:cNvPr id="9" name="Imagem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6" y="2451054"/>
            <a:ext cx="8051643" cy="2736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5385667"/>
            <a:ext cx="6121619" cy="9129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tângulo 9"/>
          <p:cNvSpPr/>
          <p:nvPr/>
        </p:nvSpPr>
        <p:spPr>
          <a:xfrm>
            <a:off x="6732240" y="3500720"/>
            <a:ext cx="1758046" cy="1691317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Operação Disponível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" name="Conector angulado 10"/>
          <p:cNvCxnSpPr>
            <a:stCxn id="10" idx="2"/>
            <a:endCxn id="7" idx="3"/>
          </p:cNvCxnSpPr>
          <p:nvPr/>
        </p:nvCxnSpPr>
        <p:spPr>
          <a:xfrm rot="5400000">
            <a:off x="6631146" y="4862022"/>
            <a:ext cx="650102" cy="1310132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51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5" y="2204864"/>
            <a:ext cx="7927529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Agendamento de escolas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6777718" y="3198101"/>
            <a:ext cx="1758046" cy="1455036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Operação Disponível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" name="Conector angulado 10"/>
          <p:cNvCxnSpPr>
            <a:stCxn id="10" idx="1"/>
            <a:endCxn id="21" idx="3"/>
          </p:cNvCxnSpPr>
          <p:nvPr/>
        </p:nvCxnSpPr>
        <p:spPr>
          <a:xfrm rot="10800000" flipV="1">
            <a:off x="6185010" y="3925619"/>
            <a:ext cx="592709" cy="187658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90" y="5345731"/>
            <a:ext cx="6121619" cy="9129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m 2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60" y="1841240"/>
            <a:ext cx="3704214" cy="266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Conector angulado 24"/>
          <p:cNvCxnSpPr>
            <a:endCxn id="24" idx="2"/>
          </p:cNvCxnSpPr>
          <p:nvPr/>
        </p:nvCxnSpPr>
        <p:spPr>
          <a:xfrm flipV="1">
            <a:off x="2915816" y="4509120"/>
            <a:ext cx="1051" cy="8640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50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Agendamento de turmas</a:t>
            </a:r>
            <a:endParaRPr lang="pt-BR" dirty="0"/>
          </a:p>
        </p:txBody>
      </p:sp>
      <p:pic>
        <p:nvPicPr>
          <p:cNvPr id="12" name="Imagem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0"/>
          <a:stretch>
            <a:fillRect/>
          </a:stretch>
        </p:blipFill>
        <p:spPr bwMode="auto">
          <a:xfrm>
            <a:off x="2339752" y="1772816"/>
            <a:ext cx="6624736" cy="2209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tângulo 6"/>
          <p:cNvSpPr/>
          <p:nvPr/>
        </p:nvSpPr>
        <p:spPr>
          <a:xfrm>
            <a:off x="5076056" y="2852936"/>
            <a:ext cx="2520280" cy="864096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Operações Disponíveis</a:t>
            </a:r>
            <a:endParaRPr lang="pt-B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8" name="Conector angulado 7"/>
          <p:cNvCxnSpPr>
            <a:stCxn id="7" idx="2"/>
            <a:endCxn id="1026" idx="3"/>
          </p:cNvCxnSpPr>
          <p:nvPr/>
        </p:nvCxnSpPr>
        <p:spPr>
          <a:xfrm rot="5400000">
            <a:off x="5486046" y="3703594"/>
            <a:ext cx="836712" cy="863588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1553" t="23628" r="33560" b="6047"/>
          <a:stretch>
            <a:fillRect/>
          </a:stretch>
        </p:blipFill>
        <p:spPr bwMode="auto">
          <a:xfrm>
            <a:off x="0" y="2249488"/>
            <a:ext cx="5472608" cy="460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Agendamento de turmas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691680" y="3140968"/>
            <a:ext cx="6912768" cy="1656184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itchFamily="34" charset="0"/>
              <a:buChar char="•"/>
            </a:pP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A primeira turma teve seus dados editados, e foi agendada para o primeiro tempo da tarde, logo após o almoço.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O aplicador principal já foi escolhido para primeira turma, e nota-se que não há aplicadores adicionais nessa turma.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A segunda turma foi movida para o terceiro dia de aplicações, mas ainda não foi editada. Há alunos com atendimento especial nessa turma.</a:t>
            </a:r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Imagem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4" r="33665" b="8736"/>
          <a:stretch>
            <a:fillRect/>
          </a:stretch>
        </p:blipFill>
        <p:spPr bwMode="auto">
          <a:xfrm>
            <a:off x="3563888" y="1700808"/>
            <a:ext cx="5328592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Imagem 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6" y="4941168"/>
            <a:ext cx="7739264" cy="184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Forma livre 21"/>
          <p:cNvSpPr/>
          <p:nvPr/>
        </p:nvSpPr>
        <p:spPr>
          <a:xfrm>
            <a:off x="323528" y="2348880"/>
            <a:ext cx="3209925" cy="2610718"/>
          </a:xfrm>
          <a:custGeom>
            <a:avLst/>
            <a:gdLst>
              <a:gd name="connsiteX0" fmla="*/ 3209925 w 3209925"/>
              <a:gd name="connsiteY0" fmla="*/ 41275 h 2679700"/>
              <a:gd name="connsiteX1" fmla="*/ 2028825 w 3209925"/>
              <a:gd name="connsiteY1" fmla="*/ 88900 h 2679700"/>
              <a:gd name="connsiteX2" fmla="*/ 981075 w 3209925"/>
              <a:gd name="connsiteY2" fmla="*/ 574675 h 2679700"/>
              <a:gd name="connsiteX3" fmla="*/ 285750 w 3209925"/>
              <a:gd name="connsiteY3" fmla="*/ 1508125 h 2679700"/>
              <a:gd name="connsiteX4" fmla="*/ 0 w 3209925"/>
              <a:gd name="connsiteY4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925" h="2679700">
                <a:moveTo>
                  <a:pt x="3209925" y="41275"/>
                </a:moveTo>
                <a:cubicBezTo>
                  <a:pt x="2805112" y="20637"/>
                  <a:pt x="2400300" y="0"/>
                  <a:pt x="2028825" y="88900"/>
                </a:cubicBezTo>
                <a:cubicBezTo>
                  <a:pt x="1657350" y="177800"/>
                  <a:pt x="1271587" y="338138"/>
                  <a:pt x="981075" y="574675"/>
                </a:cubicBezTo>
                <a:cubicBezTo>
                  <a:pt x="690563" y="811212"/>
                  <a:pt x="449262" y="1157288"/>
                  <a:pt x="285750" y="1508125"/>
                </a:cubicBezTo>
                <a:cubicBezTo>
                  <a:pt x="122238" y="1858962"/>
                  <a:pt x="61119" y="2269331"/>
                  <a:pt x="0" y="2679700"/>
                </a:cubicBezTo>
              </a:path>
            </a:pathLst>
          </a:cu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1259632" y="5589240"/>
            <a:ext cx="4824536" cy="10801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/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4788024" y="1772816"/>
            <a:ext cx="4032448" cy="115212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/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Seta entalhada para a direita 24"/>
          <p:cNvSpPr/>
          <p:nvPr/>
        </p:nvSpPr>
        <p:spPr>
          <a:xfrm>
            <a:off x="8100392" y="5445224"/>
            <a:ext cx="1080120" cy="576064"/>
          </a:xfrm>
          <a:prstGeom prst="notchedRightArrow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/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Agendamento de turmas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259632" y="4653136"/>
            <a:ext cx="6912768" cy="1656184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itchFamily="34" charset="0"/>
              <a:buChar char="•"/>
            </a:pP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A primeira turma teve seus dados editados, e foi agendada para o primeiro tempo da tarde, logo após o almoço.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O aplicador principal já foi escolhido para primeira turma, e nota-se que não há aplicadores adicionais nessa turma.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A segunda turma foi movida para o terceiro dia de aplicações, mas ainda não foi editada. Há alunos com atendimento especial nessa turma.</a:t>
            </a:r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Imagem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23419" r="21400"/>
          <a:stretch>
            <a:fillRect/>
          </a:stretch>
        </p:blipFill>
        <p:spPr bwMode="auto">
          <a:xfrm>
            <a:off x="467544" y="1844824"/>
            <a:ext cx="8136904" cy="2313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3" name="Retângulo 22"/>
          <p:cNvSpPr/>
          <p:nvPr/>
        </p:nvSpPr>
        <p:spPr>
          <a:xfrm>
            <a:off x="539552" y="2241670"/>
            <a:ext cx="2088232" cy="8992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/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843808" y="2673718"/>
            <a:ext cx="1512168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/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516216" y="1809622"/>
            <a:ext cx="1152128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/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956376" y="3249782"/>
            <a:ext cx="432048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/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 animBg="1"/>
      <p:bldP spid="12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Agendamento de turmas</a:t>
            </a:r>
            <a:endParaRPr lang="pt-BR" dirty="0"/>
          </a:p>
        </p:txBody>
      </p:sp>
      <p:pic>
        <p:nvPicPr>
          <p:cNvPr id="13" name="Imagem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844824"/>
            <a:ext cx="5030705" cy="44017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Retângulo 15"/>
          <p:cNvSpPr/>
          <p:nvPr/>
        </p:nvSpPr>
        <p:spPr>
          <a:xfrm>
            <a:off x="395536" y="1844824"/>
            <a:ext cx="3024336" cy="4392488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/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Essa é a tela onde os dados do Censo são confirmados e, eventualmente, corrigidos.</a:t>
            </a: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Agendamento de turmas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395536" y="2708920"/>
            <a:ext cx="3024336" cy="2232248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Tela de alocação de aplicadores para turmas especiais</a:t>
            </a:r>
          </a:p>
        </p:txBody>
      </p:sp>
      <p:pic>
        <p:nvPicPr>
          <p:cNvPr id="7" name="Imagem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708920"/>
            <a:ext cx="5137636" cy="230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ipse 39"/>
          <p:cNvSpPr/>
          <p:nvPr/>
        </p:nvSpPr>
        <p:spPr>
          <a:xfrm>
            <a:off x="827584" y="2636912"/>
            <a:ext cx="2088232" cy="1656184"/>
          </a:xfrm>
          <a:prstGeom prst="ellipse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Agrupamento de turmas</a:t>
            </a:r>
          </a:p>
          <a:p>
            <a:pPr lvl="1"/>
            <a:r>
              <a:rPr lang="pt-BR" b="1" dirty="0" smtClean="0"/>
              <a:t>Junte turmas com poucos alunos em uma só!</a:t>
            </a:r>
          </a:p>
        </p:txBody>
      </p:sp>
      <p:grpSp>
        <p:nvGrpSpPr>
          <p:cNvPr id="122" name="Grupo 121"/>
          <p:cNvGrpSpPr/>
          <p:nvPr/>
        </p:nvGrpSpPr>
        <p:grpSpPr>
          <a:xfrm>
            <a:off x="1475656" y="2924944"/>
            <a:ext cx="987538" cy="1080120"/>
            <a:chOff x="1475656" y="2924944"/>
            <a:chExt cx="987538" cy="1080120"/>
          </a:xfrm>
        </p:grpSpPr>
        <p:grpSp>
          <p:nvGrpSpPr>
            <p:cNvPr id="21" name="Grupo 20"/>
            <p:cNvGrpSpPr/>
            <p:nvPr/>
          </p:nvGrpSpPr>
          <p:grpSpPr>
            <a:xfrm>
              <a:off x="1475656" y="2924944"/>
              <a:ext cx="411474" cy="720080"/>
              <a:chOff x="1763688" y="2996952"/>
              <a:chExt cx="576064" cy="1008112"/>
            </a:xfrm>
            <a:solidFill>
              <a:schemeClr val="accent2"/>
            </a:solidFill>
          </p:grpSpPr>
          <p:sp>
            <p:nvSpPr>
              <p:cNvPr id="8" name="Elipse 7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" name="Conector reto 9"/>
              <p:cNvCxnSpPr>
                <a:stCxn id="8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o 21"/>
            <p:cNvGrpSpPr/>
            <p:nvPr/>
          </p:nvGrpSpPr>
          <p:grpSpPr>
            <a:xfrm>
              <a:off x="2051720" y="3284984"/>
              <a:ext cx="411474" cy="720080"/>
              <a:chOff x="1763688" y="2996952"/>
              <a:chExt cx="576064" cy="1008112"/>
            </a:xfrm>
            <a:solidFill>
              <a:schemeClr val="accent2"/>
            </a:solidFill>
          </p:grpSpPr>
          <p:sp>
            <p:nvSpPr>
              <p:cNvPr id="23" name="Elipse 22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4" name="Conector reto 23"/>
              <p:cNvCxnSpPr>
                <a:stCxn id="23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CaixaDeTexto 41"/>
          <p:cNvSpPr txBox="1"/>
          <p:nvPr/>
        </p:nvSpPr>
        <p:spPr>
          <a:xfrm>
            <a:off x="467544" y="2636912"/>
            <a:ext cx="97174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3º Ano J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123" name="Grupo 122"/>
          <p:cNvGrpSpPr/>
          <p:nvPr/>
        </p:nvGrpSpPr>
        <p:grpSpPr>
          <a:xfrm>
            <a:off x="1475656" y="4581128"/>
            <a:ext cx="1059546" cy="1440160"/>
            <a:chOff x="1475656" y="4581128"/>
            <a:chExt cx="1059546" cy="1440160"/>
          </a:xfrm>
        </p:grpSpPr>
        <p:grpSp>
          <p:nvGrpSpPr>
            <p:cNvPr id="28" name="Grupo 27"/>
            <p:cNvGrpSpPr/>
            <p:nvPr/>
          </p:nvGrpSpPr>
          <p:grpSpPr>
            <a:xfrm>
              <a:off x="1475656" y="4581128"/>
              <a:ext cx="411474" cy="720080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9" name="Elipse 28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0" name="Conector reto 29"/>
              <p:cNvCxnSpPr>
                <a:stCxn id="29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o 33"/>
            <p:cNvGrpSpPr/>
            <p:nvPr/>
          </p:nvGrpSpPr>
          <p:grpSpPr>
            <a:xfrm>
              <a:off x="2123728" y="4869160"/>
              <a:ext cx="411474" cy="720080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5" name="Elipse 34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6" name="Conector reto 35"/>
              <p:cNvCxnSpPr>
                <a:stCxn id="35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upo 49"/>
            <p:cNvGrpSpPr/>
            <p:nvPr/>
          </p:nvGrpSpPr>
          <p:grpSpPr>
            <a:xfrm>
              <a:off x="1763688" y="5301208"/>
              <a:ext cx="411474" cy="720080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1" name="Elipse 50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2" name="Conector reto 51"/>
              <p:cNvCxnSpPr>
                <a:stCxn id="51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to 54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Elipse 55"/>
          <p:cNvSpPr/>
          <p:nvPr/>
        </p:nvSpPr>
        <p:spPr>
          <a:xfrm>
            <a:off x="4283968" y="3068960"/>
            <a:ext cx="3268537" cy="25922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/>
          <p:cNvSpPr txBox="1"/>
          <p:nvPr/>
        </p:nvSpPr>
        <p:spPr>
          <a:xfrm>
            <a:off x="6588224" y="2996952"/>
            <a:ext cx="230729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Turma Agrupada</a:t>
            </a:r>
            <a:endParaRPr lang="pt-BR" sz="2400" b="1" dirty="0">
              <a:solidFill>
                <a:schemeClr val="bg1"/>
              </a:solidFill>
            </a:endParaRPr>
          </a:p>
        </p:txBody>
      </p:sp>
      <p:grpSp>
        <p:nvGrpSpPr>
          <p:cNvPr id="121" name="Grupo 120"/>
          <p:cNvGrpSpPr/>
          <p:nvPr/>
        </p:nvGrpSpPr>
        <p:grpSpPr>
          <a:xfrm>
            <a:off x="2883793" y="3705225"/>
            <a:ext cx="1402457" cy="1523975"/>
            <a:chOff x="2883793" y="3705225"/>
            <a:chExt cx="1402457" cy="1523975"/>
          </a:xfrm>
        </p:grpSpPr>
        <p:sp>
          <p:nvSpPr>
            <p:cNvPr id="119" name="Forma livre 118"/>
            <p:cNvSpPr/>
            <p:nvPr/>
          </p:nvSpPr>
          <p:spPr>
            <a:xfrm>
              <a:off x="2886075" y="3705225"/>
              <a:ext cx="1400175" cy="762000"/>
            </a:xfrm>
            <a:custGeom>
              <a:avLst/>
              <a:gdLst>
                <a:gd name="connsiteX0" fmla="*/ 0 w 1400175"/>
                <a:gd name="connsiteY0" fmla="*/ 0 h 762000"/>
                <a:gd name="connsiteX1" fmla="*/ 466725 w 1400175"/>
                <a:gd name="connsiteY1" fmla="*/ 609600 h 762000"/>
                <a:gd name="connsiteX2" fmla="*/ 1400175 w 1400175"/>
                <a:gd name="connsiteY2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175" h="762000">
                  <a:moveTo>
                    <a:pt x="0" y="0"/>
                  </a:moveTo>
                  <a:cubicBezTo>
                    <a:pt x="116681" y="241300"/>
                    <a:pt x="233363" y="482600"/>
                    <a:pt x="466725" y="609600"/>
                  </a:cubicBezTo>
                  <a:cubicBezTo>
                    <a:pt x="700087" y="736600"/>
                    <a:pt x="1050131" y="749300"/>
                    <a:pt x="1400175" y="762000"/>
                  </a:cubicBezTo>
                </a:path>
              </a:pathLst>
            </a:cu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Forma livre 119"/>
            <p:cNvSpPr/>
            <p:nvPr/>
          </p:nvSpPr>
          <p:spPr>
            <a:xfrm flipV="1">
              <a:off x="2883793" y="4467200"/>
              <a:ext cx="1400175" cy="762000"/>
            </a:xfrm>
            <a:custGeom>
              <a:avLst/>
              <a:gdLst>
                <a:gd name="connsiteX0" fmla="*/ 0 w 1400175"/>
                <a:gd name="connsiteY0" fmla="*/ 0 h 762000"/>
                <a:gd name="connsiteX1" fmla="*/ 466725 w 1400175"/>
                <a:gd name="connsiteY1" fmla="*/ 609600 h 762000"/>
                <a:gd name="connsiteX2" fmla="*/ 1400175 w 1400175"/>
                <a:gd name="connsiteY2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0175" h="762000">
                  <a:moveTo>
                    <a:pt x="0" y="0"/>
                  </a:moveTo>
                  <a:cubicBezTo>
                    <a:pt x="116681" y="241300"/>
                    <a:pt x="233363" y="482600"/>
                    <a:pt x="466725" y="609600"/>
                  </a:cubicBezTo>
                  <a:cubicBezTo>
                    <a:pt x="700087" y="736600"/>
                    <a:pt x="1050131" y="749300"/>
                    <a:pt x="1400175" y="762000"/>
                  </a:cubicBezTo>
                </a:path>
              </a:pathLst>
            </a:custGeom>
            <a:ln w="38100">
              <a:solidFill>
                <a:schemeClr val="accent3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1" name="Elipse 40"/>
          <p:cNvSpPr/>
          <p:nvPr/>
        </p:nvSpPr>
        <p:spPr>
          <a:xfrm>
            <a:off x="799009" y="4437112"/>
            <a:ext cx="2088232" cy="1656184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23528" y="4653136"/>
            <a:ext cx="100059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3º Ano F</a:t>
            </a: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0.45781 0.047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0" y="24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38316 -0.0944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0" y="-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ipse 39"/>
          <p:cNvSpPr/>
          <p:nvPr/>
        </p:nvSpPr>
        <p:spPr>
          <a:xfrm>
            <a:off x="827584" y="2636912"/>
            <a:ext cx="2088232" cy="1656184"/>
          </a:xfrm>
          <a:prstGeom prst="ellipse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296144"/>
          </a:xfrm>
        </p:spPr>
        <p:txBody>
          <a:bodyPr/>
          <a:lstStyle/>
          <a:p>
            <a:r>
              <a:rPr lang="pt-BR" b="1" cap="small" dirty="0" smtClean="0"/>
              <a:t>Agrupamento de turmas</a:t>
            </a:r>
          </a:p>
          <a:p>
            <a:pPr lvl="1"/>
            <a:r>
              <a:rPr lang="pt-BR" b="1" dirty="0" smtClean="0"/>
              <a:t>Redistribua alunos entre turmas!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467544" y="2636912"/>
            <a:ext cx="103425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3º Ano 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064" y="2348880"/>
            <a:ext cx="2620465" cy="2078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/>
          <p:cNvSpPr txBox="1"/>
          <p:nvPr/>
        </p:nvSpPr>
        <p:spPr>
          <a:xfrm>
            <a:off x="6804248" y="2276872"/>
            <a:ext cx="1955664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</a:rPr>
              <a:t>Turma Agrupada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799009" y="4437112"/>
            <a:ext cx="2088232" cy="1656184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>
            <a:off x="323528" y="4653136"/>
            <a:ext cx="102143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3º Ano K</a:t>
            </a:r>
          </a:p>
        </p:txBody>
      </p:sp>
      <p:grpSp>
        <p:nvGrpSpPr>
          <p:cNvPr id="154" name="Grupo 153"/>
          <p:cNvGrpSpPr/>
          <p:nvPr/>
        </p:nvGrpSpPr>
        <p:grpSpPr>
          <a:xfrm>
            <a:off x="1187624" y="4581128"/>
            <a:ext cx="816777" cy="1296144"/>
            <a:chOff x="1187624" y="4581128"/>
            <a:chExt cx="816777" cy="1296144"/>
          </a:xfrm>
        </p:grpSpPr>
        <p:grpSp>
          <p:nvGrpSpPr>
            <p:cNvPr id="9" name="Grupo 27"/>
            <p:cNvGrpSpPr/>
            <p:nvPr/>
          </p:nvGrpSpPr>
          <p:grpSpPr>
            <a:xfrm>
              <a:off x="1619672" y="4581128"/>
              <a:ext cx="226311" cy="396044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9" name="Elipse 28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0" name="Conector reto 29"/>
              <p:cNvCxnSpPr>
                <a:stCxn id="29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upo 49"/>
            <p:cNvGrpSpPr/>
            <p:nvPr/>
          </p:nvGrpSpPr>
          <p:grpSpPr>
            <a:xfrm>
              <a:off x="1778090" y="4977172"/>
              <a:ext cx="226311" cy="396044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1" name="Elipse 50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2" name="Conector reto 51"/>
              <p:cNvCxnSpPr>
                <a:stCxn id="51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to 54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upo 27"/>
            <p:cNvGrpSpPr/>
            <p:nvPr/>
          </p:nvGrpSpPr>
          <p:grpSpPr>
            <a:xfrm>
              <a:off x="1187624" y="5085184"/>
              <a:ext cx="226311" cy="396044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5" name="Elipse 64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6" name="Conector reto 65"/>
              <p:cNvCxnSpPr>
                <a:stCxn id="65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to 66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67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to 69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upo 33"/>
            <p:cNvGrpSpPr/>
            <p:nvPr/>
          </p:nvGrpSpPr>
          <p:grpSpPr>
            <a:xfrm>
              <a:off x="1544063" y="5243602"/>
              <a:ext cx="226311" cy="396044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0" name="Elipse 59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1" name="Conector reto 60"/>
              <p:cNvCxnSpPr>
                <a:stCxn id="60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61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to 63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upo 49"/>
            <p:cNvGrpSpPr/>
            <p:nvPr/>
          </p:nvGrpSpPr>
          <p:grpSpPr>
            <a:xfrm>
              <a:off x="1346042" y="5481228"/>
              <a:ext cx="226311" cy="396044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9" name="Elipse 48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/>
              <p:cNvCxnSpPr>
                <a:stCxn id="49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to 58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Grupo 152"/>
          <p:cNvGrpSpPr/>
          <p:nvPr/>
        </p:nvGrpSpPr>
        <p:grpSpPr>
          <a:xfrm>
            <a:off x="1976111" y="4739546"/>
            <a:ext cx="586351" cy="1209734"/>
            <a:chOff x="1976111" y="4739546"/>
            <a:chExt cx="586351" cy="1209734"/>
          </a:xfrm>
        </p:grpSpPr>
        <p:grpSp>
          <p:nvGrpSpPr>
            <p:cNvPr id="11" name="Grupo 33"/>
            <p:cNvGrpSpPr/>
            <p:nvPr/>
          </p:nvGrpSpPr>
          <p:grpSpPr>
            <a:xfrm>
              <a:off x="1976111" y="4739546"/>
              <a:ext cx="226311" cy="396044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5" name="Elipse 34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6" name="Conector reto 35"/>
              <p:cNvCxnSpPr>
                <a:stCxn id="35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upo 27"/>
            <p:cNvGrpSpPr/>
            <p:nvPr/>
          </p:nvGrpSpPr>
          <p:grpSpPr>
            <a:xfrm>
              <a:off x="1979712" y="5157192"/>
              <a:ext cx="226311" cy="396044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85" name="Elipse 84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6" name="Conector reto 85"/>
              <p:cNvCxnSpPr>
                <a:stCxn id="85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to 86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to 87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to 88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upo 33"/>
            <p:cNvGrpSpPr/>
            <p:nvPr/>
          </p:nvGrpSpPr>
          <p:grpSpPr>
            <a:xfrm>
              <a:off x="2336151" y="5315610"/>
              <a:ext cx="226311" cy="396044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80" name="Elipse 79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1" name="Conector reto 80"/>
              <p:cNvCxnSpPr>
                <a:stCxn id="80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to 82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to 83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upo 49"/>
            <p:cNvGrpSpPr/>
            <p:nvPr/>
          </p:nvGrpSpPr>
          <p:grpSpPr>
            <a:xfrm>
              <a:off x="2138130" y="5553236"/>
              <a:ext cx="226311" cy="396044"/>
              <a:chOff x="1763688" y="2996952"/>
              <a:chExt cx="576064" cy="1008112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5" name="Elipse 74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6" name="Conector reto 75"/>
              <p:cNvCxnSpPr>
                <a:stCxn id="75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to 76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to 77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Elipse 90"/>
          <p:cNvSpPr/>
          <p:nvPr/>
        </p:nvSpPr>
        <p:spPr>
          <a:xfrm>
            <a:off x="5148064" y="4563676"/>
            <a:ext cx="2620465" cy="2078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/>
          <p:cNvSpPr txBox="1"/>
          <p:nvPr/>
        </p:nvSpPr>
        <p:spPr>
          <a:xfrm>
            <a:off x="6804248" y="4491668"/>
            <a:ext cx="1955664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</a:rPr>
              <a:t>Turma Agrupada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156" name="Conector de seta reta 155"/>
          <p:cNvCxnSpPr>
            <a:stCxn id="40" idx="6"/>
            <a:endCxn id="56" idx="2"/>
          </p:cNvCxnSpPr>
          <p:nvPr/>
        </p:nvCxnSpPr>
        <p:spPr>
          <a:xfrm flipV="1">
            <a:off x="2915816" y="3388030"/>
            <a:ext cx="2232248" cy="76974"/>
          </a:xfrm>
          <a:prstGeom prst="straightConnector1">
            <a:avLst/>
          </a:prstGeom>
          <a:solidFill>
            <a:srgbClr val="FFFFFF"/>
          </a:solidFill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2" name="Forma livre 161"/>
          <p:cNvSpPr/>
          <p:nvPr/>
        </p:nvSpPr>
        <p:spPr>
          <a:xfrm>
            <a:off x="2886075" y="4019550"/>
            <a:ext cx="2486025" cy="1190625"/>
          </a:xfrm>
          <a:custGeom>
            <a:avLst/>
            <a:gdLst>
              <a:gd name="connsiteX0" fmla="*/ 0 w 2486025"/>
              <a:gd name="connsiteY0" fmla="*/ 1190625 h 1190625"/>
              <a:gd name="connsiteX1" fmla="*/ 1362075 w 2486025"/>
              <a:gd name="connsiteY1" fmla="*/ 857250 h 1190625"/>
              <a:gd name="connsiteX2" fmla="*/ 2486025 w 2486025"/>
              <a:gd name="connsiteY2" fmla="*/ 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6025" h="1190625">
                <a:moveTo>
                  <a:pt x="0" y="1190625"/>
                </a:moveTo>
                <a:cubicBezTo>
                  <a:pt x="473869" y="1123156"/>
                  <a:pt x="947738" y="1055687"/>
                  <a:pt x="1362075" y="857250"/>
                </a:cubicBezTo>
                <a:cubicBezTo>
                  <a:pt x="1776412" y="658813"/>
                  <a:pt x="2486025" y="0"/>
                  <a:pt x="2486025" y="0"/>
                </a:cubicBezTo>
              </a:path>
            </a:pathLst>
          </a:cu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3" name="Forma livre 162"/>
          <p:cNvSpPr/>
          <p:nvPr/>
        </p:nvSpPr>
        <p:spPr>
          <a:xfrm>
            <a:off x="2895600" y="5037138"/>
            <a:ext cx="2247900" cy="420687"/>
          </a:xfrm>
          <a:custGeom>
            <a:avLst/>
            <a:gdLst>
              <a:gd name="connsiteX0" fmla="*/ 0 w 2247900"/>
              <a:gd name="connsiteY0" fmla="*/ 182562 h 420687"/>
              <a:gd name="connsiteX1" fmla="*/ 1171575 w 2247900"/>
              <a:gd name="connsiteY1" fmla="*/ 39687 h 420687"/>
              <a:gd name="connsiteX2" fmla="*/ 2247900 w 2247900"/>
              <a:gd name="connsiteY2" fmla="*/ 420687 h 42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7900" h="420687">
                <a:moveTo>
                  <a:pt x="0" y="182562"/>
                </a:moveTo>
                <a:cubicBezTo>
                  <a:pt x="398462" y="91281"/>
                  <a:pt x="796925" y="0"/>
                  <a:pt x="1171575" y="39687"/>
                </a:cubicBezTo>
                <a:cubicBezTo>
                  <a:pt x="1546225" y="79375"/>
                  <a:pt x="1897062" y="250031"/>
                  <a:pt x="2247900" y="420687"/>
                </a:cubicBezTo>
              </a:path>
            </a:pathLst>
          </a:cu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0" name="Grupo 169"/>
          <p:cNvGrpSpPr/>
          <p:nvPr/>
        </p:nvGrpSpPr>
        <p:grpSpPr>
          <a:xfrm>
            <a:off x="1763688" y="2924944"/>
            <a:ext cx="606925" cy="720080"/>
            <a:chOff x="1763688" y="2924944"/>
            <a:chExt cx="606925" cy="720080"/>
          </a:xfrm>
        </p:grpSpPr>
        <p:grpSp>
          <p:nvGrpSpPr>
            <p:cNvPr id="5" name="Grupo 20"/>
            <p:cNvGrpSpPr/>
            <p:nvPr/>
          </p:nvGrpSpPr>
          <p:grpSpPr>
            <a:xfrm>
              <a:off x="1763688" y="3212976"/>
              <a:ext cx="246885" cy="432048"/>
              <a:chOff x="1763688" y="2996952"/>
              <a:chExt cx="576064" cy="1008112"/>
            </a:xfrm>
            <a:solidFill>
              <a:schemeClr val="accent2"/>
            </a:solidFill>
          </p:grpSpPr>
          <p:sp>
            <p:nvSpPr>
              <p:cNvPr id="8" name="Elipse 7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" name="Conector reto 9"/>
              <p:cNvCxnSpPr>
                <a:stCxn id="8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upo 20"/>
            <p:cNvGrpSpPr/>
            <p:nvPr/>
          </p:nvGrpSpPr>
          <p:grpSpPr>
            <a:xfrm>
              <a:off x="2123728" y="2924944"/>
              <a:ext cx="246885" cy="432048"/>
              <a:chOff x="1763688" y="2996952"/>
              <a:chExt cx="576064" cy="1008112"/>
            </a:xfrm>
            <a:solidFill>
              <a:schemeClr val="accent2"/>
            </a:solidFill>
          </p:grpSpPr>
          <p:sp>
            <p:nvSpPr>
              <p:cNvPr id="165" name="Elipse 164"/>
              <p:cNvSpPr/>
              <p:nvPr/>
            </p:nvSpPr>
            <p:spPr>
              <a:xfrm>
                <a:off x="1907704" y="2996952"/>
                <a:ext cx="288032" cy="288032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6" name="Conector reto 165"/>
              <p:cNvCxnSpPr>
                <a:stCxn id="165" idx="4"/>
              </p:cNvCxnSpPr>
              <p:nvPr/>
            </p:nvCxnSpPr>
            <p:spPr>
              <a:xfrm>
                <a:off x="2051720" y="3284984"/>
                <a:ext cx="0" cy="504056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ector reto 166"/>
              <p:cNvCxnSpPr/>
              <p:nvPr/>
            </p:nvCxnSpPr>
            <p:spPr>
              <a:xfrm>
                <a:off x="1763688" y="3429000"/>
                <a:ext cx="576064" cy="0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ector reto 167"/>
              <p:cNvCxnSpPr/>
              <p:nvPr/>
            </p:nvCxnSpPr>
            <p:spPr>
              <a:xfrm>
                <a:off x="2051720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reto 168"/>
              <p:cNvCxnSpPr/>
              <p:nvPr/>
            </p:nvCxnSpPr>
            <p:spPr>
              <a:xfrm flipH="1">
                <a:off x="1835696" y="3789040"/>
                <a:ext cx="216024" cy="216024"/>
              </a:xfrm>
              <a:prstGeom prst="line">
                <a:avLst/>
              </a:prstGeom>
              <a:grpFill/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0.42361 -0.0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00" y="-2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0.50399 -0.258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0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53021 0.0629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00" y="31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9" grpId="0" animBg="1"/>
      <p:bldP spid="91" grpId="0" animBg="1"/>
      <p:bldP spid="92" grpId="0" animBg="1"/>
      <p:bldP spid="162" grpId="0" animBg="1"/>
      <p:bldP spid="1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Agrupamento de turmas</a:t>
            </a:r>
            <a:endParaRPr lang="pt-BR" dirty="0"/>
          </a:p>
        </p:txBody>
      </p:sp>
      <p:pic>
        <p:nvPicPr>
          <p:cNvPr id="2050" name="Picture 2" descr="C:\Users\Bárbara\Downloads\Tela de Agendamento de Escola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8211274" cy="31696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" name="Retângulo 18"/>
          <p:cNvSpPr/>
          <p:nvPr/>
        </p:nvSpPr>
        <p:spPr>
          <a:xfrm>
            <a:off x="3563888" y="5589240"/>
            <a:ext cx="3168352" cy="648072"/>
          </a:xfrm>
          <a:prstGeom prst="rect">
            <a:avLst/>
          </a:prstGeom>
          <a:solidFill>
            <a:srgbClr val="FDEADA">
              <a:alpha val="8902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Link para o agrupamento de turmas</a:t>
            </a:r>
          </a:p>
        </p:txBody>
      </p:sp>
      <p:cxnSp>
        <p:nvCxnSpPr>
          <p:cNvPr id="26" name="Conector angulado 9"/>
          <p:cNvCxnSpPr>
            <a:stCxn id="19" idx="0"/>
            <a:endCxn id="28" idx="3"/>
          </p:cNvCxnSpPr>
          <p:nvPr/>
        </p:nvCxnSpPr>
        <p:spPr>
          <a:xfrm rot="16200000" flipV="1">
            <a:off x="2821384" y="3262560"/>
            <a:ext cx="1917057" cy="2736304"/>
          </a:xfrm>
          <a:prstGeom prst="bentConnector2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tângulo 27"/>
          <p:cNvSpPr/>
          <p:nvPr/>
        </p:nvSpPr>
        <p:spPr>
          <a:xfrm>
            <a:off x="827584" y="3456159"/>
            <a:ext cx="1584176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indent="-361950"/>
            <a:endParaRPr lang="pt-BR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II. ACESSO AO SISTEMA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buNone/>
            </a:pPr>
            <a:r>
              <a:rPr lang="pt-BR" sz="6000" dirty="0" smtClean="0">
                <a:solidFill>
                  <a:schemeClr val="accent1"/>
                </a:solidFill>
              </a:rPr>
              <a:t>www.fgv.br/ana2016</a:t>
            </a:r>
            <a:endParaRPr lang="pt-BR" sz="6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Agrupamento de turmas</a:t>
            </a:r>
            <a:endParaRPr lang="pt-BR" dirty="0"/>
          </a:p>
        </p:txBody>
      </p:sp>
      <p:pic>
        <p:nvPicPr>
          <p:cNvPr id="5" name="Picture 2" descr="C:\Users\Bárbara\Desktop\unnamed.png"/>
          <p:cNvPicPr>
            <a:picLocks noChangeAspect="1" noChangeArrowheads="1"/>
          </p:cNvPicPr>
          <p:nvPr/>
        </p:nvPicPr>
        <p:blipFill>
          <a:blip r:embed="rId2" cstate="print"/>
          <a:srcRect l="1176" t="14496" r="1963" b="8374"/>
          <a:stretch>
            <a:fillRect/>
          </a:stretch>
        </p:blipFill>
        <p:spPr bwMode="auto">
          <a:xfrm>
            <a:off x="467544" y="1772816"/>
            <a:ext cx="8154048" cy="4176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" name="Grupo 34"/>
          <p:cNvGrpSpPr/>
          <p:nvPr/>
        </p:nvGrpSpPr>
        <p:grpSpPr>
          <a:xfrm>
            <a:off x="611560" y="1700808"/>
            <a:ext cx="6336704" cy="1728192"/>
            <a:chOff x="611560" y="1700808"/>
            <a:chExt cx="6336704" cy="1728192"/>
          </a:xfrm>
        </p:grpSpPr>
        <p:sp>
          <p:nvSpPr>
            <p:cNvPr id="6" name="Retângulo 5"/>
            <p:cNvSpPr/>
            <p:nvPr/>
          </p:nvSpPr>
          <p:spPr>
            <a:xfrm>
              <a:off x="2195736" y="1700808"/>
              <a:ext cx="3168352" cy="504056"/>
            </a:xfrm>
            <a:prstGeom prst="rect">
              <a:avLst/>
            </a:prstGeom>
            <a:solidFill>
              <a:srgbClr val="FDEADA">
                <a:alpha val="89020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chemeClr val="accent6">
                      <a:lumMod val="75000"/>
                    </a:schemeClr>
                  </a:solidFill>
                </a:rPr>
                <a:t>Turmas </a:t>
              </a:r>
              <a:r>
                <a:rPr lang="pt-BR" sz="2000" b="1" u="sng" dirty="0" smtClean="0">
                  <a:solidFill>
                    <a:schemeClr val="accent6">
                      <a:lumMod val="75000"/>
                    </a:schemeClr>
                  </a:solidFill>
                </a:rPr>
                <a:t>a serem </a:t>
              </a:r>
              <a:r>
                <a:rPr lang="pt-BR" sz="2000" b="1" dirty="0" smtClean="0">
                  <a:solidFill>
                    <a:schemeClr val="accent6">
                      <a:lumMod val="75000"/>
                    </a:schemeClr>
                  </a:solidFill>
                </a:rPr>
                <a:t>agrupadas</a:t>
              </a:r>
            </a:p>
          </p:txBody>
        </p:sp>
        <p:cxnSp>
          <p:nvCxnSpPr>
            <p:cNvPr id="8" name="Conector angulado 7"/>
            <p:cNvCxnSpPr>
              <a:stCxn id="6" idx="3"/>
              <a:endCxn id="11" idx="0"/>
            </p:cNvCxnSpPr>
            <p:nvPr/>
          </p:nvCxnSpPr>
          <p:spPr>
            <a:xfrm>
              <a:off x="5364088" y="1952836"/>
              <a:ext cx="792088" cy="396044"/>
            </a:xfrm>
            <a:prstGeom prst="bentConnector2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Conector angulado 9"/>
            <p:cNvCxnSpPr>
              <a:stCxn id="6" idx="1"/>
              <a:endCxn id="17" idx="0"/>
            </p:cNvCxnSpPr>
            <p:nvPr/>
          </p:nvCxnSpPr>
          <p:spPr>
            <a:xfrm rot="10800000" flipV="1">
              <a:off x="1403648" y="1952836"/>
              <a:ext cx="792088" cy="396044"/>
            </a:xfrm>
            <a:prstGeom prst="bentConnector2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5364088" y="2348880"/>
              <a:ext cx="1584176" cy="108012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indent="-361950"/>
              <a:endParaRPr lang="pt-BR" sz="2000" b="1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11560" y="2348880"/>
              <a:ext cx="1584176" cy="108012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indent="-361950"/>
              <a:endParaRPr lang="pt-BR" sz="2000" b="1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upo 35"/>
          <p:cNvGrpSpPr/>
          <p:nvPr/>
        </p:nvGrpSpPr>
        <p:grpSpPr>
          <a:xfrm>
            <a:off x="611560" y="3645024"/>
            <a:ext cx="6336704" cy="2304256"/>
            <a:chOff x="611560" y="3645024"/>
            <a:chExt cx="6336704" cy="2304256"/>
          </a:xfrm>
        </p:grpSpPr>
        <p:sp>
          <p:nvSpPr>
            <p:cNvPr id="20" name="Retângulo 19"/>
            <p:cNvSpPr/>
            <p:nvPr/>
          </p:nvSpPr>
          <p:spPr>
            <a:xfrm>
              <a:off x="2195736" y="5445224"/>
              <a:ext cx="3168352" cy="504056"/>
            </a:xfrm>
            <a:prstGeom prst="rect">
              <a:avLst/>
            </a:prstGeom>
            <a:solidFill>
              <a:srgbClr val="FDEADA">
                <a:alpha val="85098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000"/>
                </a:lnSpc>
              </a:pPr>
              <a:r>
                <a:rPr lang="pt-BR" sz="2000" b="1" dirty="0" smtClean="0">
                  <a:solidFill>
                    <a:schemeClr val="accent6">
                      <a:lumMod val="75000"/>
                    </a:schemeClr>
                  </a:solidFill>
                </a:rPr>
                <a:t>Turmas </a:t>
              </a:r>
              <a:r>
                <a:rPr lang="pt-BR" sz="2000" b="1" u="sng" dirty="0" smtClean="0">
                  <a:solidFill>
                    <a:schemeClr val="accent6">
                      <a:lumMod val="75000"/>
                    </a:schemeClr>
                  </a:solidFill>
                </a:rPr>
                <a:t>agrupadas</a:t>
              </a:r>
              <a:r>
                <a:rPr lang="pt-BR" sz="2000" b="1" dirty="0" smtClean="0">
                  <a:solidFill>
                    <a:schemeClr val="accent6">
                      <a:lumMod val="75000"/>
                    </a:schemeClr>
                  </a:solidFill>
                </a:rPr>
                <a:t> e atribuição de aplicador</a:t>
              </a:r>
            </a:p>
          </p:txBody>
        </p:sp>
        <p:cxnSp>
          <p:nvCxnSpPr>
            <p:cNvPr id="21" name="Conector angulado 7"/>
            <p:cNvCxnSpPr>
              <a:stCxn id="20" idx="3"/>
              <a:endCxn id="23" idx="2"/>
            </p:cNvCxnSpPr>
            <p:nvPr/>
          </p:nvCxnSpPr>
          <p:spPr>
            <a:xfrm flipV="1">
              <a:off x="5364088" y="5229200"/>
              <a:ext cx="792088" cy="468052"/>
            </a:xfrm>
            <a:prstGeom prst="bentConnector2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Conector angulado 9"/>
            <p:cNvCxnSpPr>
              <a:stCxn id="20" idx="1"/>
              <a:endCxn id="24" idx="2"/>
            </p:cNvCxnSpPr>
            <p:nvPr/>
          </p:nvCxnSpPr>
          <p:spPr>
            <a:xfrm rot="10800000">
              <a:off x="1403648" y="5229200"/>
              <a:ext cx="792088" cy="468052"/>
            </a:xfrm>
            <a:prstGeom prst="bentConnector2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Retângulo 22"/>
            <p:cNvSpPr/>
            <p:nvPr/>
          </p:nvSpPr>
          <p:spPr>
            <a:xfrm>
              <a:off x="5364088" y="3645024"/>
              <a:ext cx="1584176" cy="158417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indent="-361950"/>
              <a:endParaRPr lang="pt-BR" sz="2000" b="1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611560" y="3645024"/>
              <a:ext cx="1584176" cy="158417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indent="-361950"/>
              <a:endParaRPr lang="pt-BR" sz="2000" b="1" dirty="0" smtClean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VIII. Bloco de ações: AGENDAMENTOS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Agrupamento de </a:t>
            </a:r>
            <a:r>
              <a:rPr lang="pt-BR" b="1" cap="small" dirty="0" smtClean="0"/>
              <a:t>turmas</a:t>
            </a:r>
          </a:p>
        </p:txBody>
      </p:sp>
      <p:pic>
        <p:nvPicPr>
          <p:cNvPr id="1026" name="Picture 2" descr="C:\Users\Bárbara\Desktop\unnamed.png"/>
          <p:cNvPicPr>
            <a:picLocks noChangeAspect="1" noChangeArrowheads="1"/>
          </p:cNvPicPr>
          <p:nvPr/>
        </p:nvPicPr>
        <p:blipFill>
          <a:blip r:embed="rId2" cstate="print"/>
          <a:srcRect l="1176" t="14496" r="1963" b="8374"/>
          <a:stretch>
            <a:fillRect/>
          </a:stretch>
        </p:blipFill>
        <p:spPr bwMode="auto">
          <a:xfrm>
            <a:off x="467544" y="1772816"/>
            <a:ext cx="8154048" cy="4176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tângulo 5"/>
          <p:cNvSpPr/>
          <p:nvPr/>
        </p:nvSpPr>
        <p:spPr>
          <a:xfrm>
            <a:off x="467544" y="1772816"/>
            <a:ext cx="8136904" cy="4176464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indent="-361950">
              <a:buFont typeface="Arial" pitchFamily="34" charset="0"/>
              <a:buChar char="•"/>
            </a:pPr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O agrupamento é feito somente depois que as turmas individuais forem alocadas.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Se houver apenas uma turma, o aplicador pode ser atribuído nesta tela.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Se quiser desfazer o agrupamento, o reagendamento terá que ser reiniciado.</a:t>
            </a: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IX.  Relatórios Diversos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kit de relatórios básicos </a:t>
            </a:r>
            <a:r>
              <a:rPr lang="pt-BR" sz="2800" cap="small" dirty="0" smtClean="0"/>
              <a:t>(a ser disponibilizado)</a:t>
            </a:r>
            <a:endParaRPr lang="pt-BR" sz="2800" dirty="0"/>
          </a:p>
        </p:txBody>
      </p:sp>
      <p:sp>
        <p:nvSpPr>
          <p:cNvPr id="16" name="Retângulo 15"/>
          <p:cNvSpPr/>
          <p:nvPr/>
        </p:nvSpPr>
        <p:spPr>
          <a:xfrm>
            <a:off x="2483768" y="2492896"/>
            <a:ext cx="4032448" cy="2592288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/>
            <a:r>
              <a:rPr lang="pt-BR" sz="2400" b="1" spc="60" dirty="0" smtClean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rPr>
              <a:t>DICA!</a:t>
            </a:r>
          </a:p>
          <a:p>
            <a:pPr marL="180975" indent="-180975" algn="ctr"/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80975" indent="-180975" algn="ctr"/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Qualquer tela do sistema pode ser impressa se tornando um relatório!</a:t>
            </a:r>
          </a:p>
        </p:txBody>
      </p:sp>
      <p:sp>
        <p:nvSpPr>
          <p:cNvPr id="8" name="Seta entalhada para a direita 7"/>
          <p:cNvSpPr/>
          <p:nvPr/>
        </p:nvSpPr>
        <p:spPr>
          <a:xfrm>
            <a:off x="7452320" y="5661248"/>
            <a:ext cx="1728192" cy="576064"/>
          </a:xfrm>
          <a:prstGeom prst="notchedRightArrow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/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Veja como</a:t>
            </a: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IX.  Relatórios Diversos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kit de relatórios básicos (a ser disponibilizado)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8001" r="35332" b="37400"/>
          <a:stretch>
            <a:fillRect/>
          </a:stretch>
        </p:blipFill>
        <p:spPr bwMode="auto">
          <a:xfrm>
            <a:off x="395536" y="2420888"/>
            <a:ext cx="7884368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5148064" y="1916832"/>
            <a:ext cx="3024336" cy="2304256"/>
          </a:xfrm>
          <a:prstGeom prst="rect">
            <a:avLst/>
          </a:prstGeom>
          <a:solidFill>
            <a:srgbClr val="FDEADA">
              <a:alpha val="87843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Clique o botão direito do mouse sobre a tela e selecione a opção</a:t>
            </a:r>
          </a:p>
          <a:p>
            <a:pPr marL="457200" indent="-457200"/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 algn="ctr"/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Imprimir...</a:t>
            </a:r>
          </a:p>
        </p:txBody>
      </p:sp>
      <p:cxnSp>
        <p:nvCxnSpPr>
          <p:cNvPr id="9" name="Conector angulado 7"/>
          <p:cNvCxnSpPr>
            <a:stCxn id="8" idx="2"/>
            <a:endCxn id="12" idx="3"/>
          </p:cNvCxnSpPr>
          <p:nvPr/>
        </p:nvCxnSpPr>
        <p:spPr>
          <a:xfrm rot="5400000">
            <a:off x="5238074" y="3266982"/>
            <a:ext cx="468052" cy="237626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475656" y="4581128"/>
            <a:ext cx="2808312" cy="2160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5355069" cy="468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small" dirty="0" smtClean="0"/>
              <a:t>IX.  Relatórios Diversos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cap="small" dirty="0" smtClean="0"/>
              <a:t>kit de relatórios básicos (a ser disponibilizado)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012160" y="2204864"/>
            <a:ext cx="2160240" cy="1368152"/>
          </a:xfrm>
          <a:prstGeom prst="rect">
            <a:avLst/>
          </a:prstGeom>
          <a:solidFill>
            <a:srgbClr val="FDEADA">
              <a:alpha val="87843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 startAt="2"/>
            </a:pP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Clique em Imprimir</a:t>
            </a:r>
          </a:p>
        </p:txBody>
      </p:sp>
      <p:cxnSp>
        <p:nvCxnSpPr>
          <p:cNvPr id="9" name="Conector angulado 7"/>
          <p:cNvCxnSpPr>
            <a:stCxn id="8" idx="1"/>
            <a:endCxn id="12" idx="3"/>
          </p:cNvCxnSpPr>
          <p:nvPr/>
        </p:nvCxnSpPr>
        <p:spPr>
          <a:xfrm flipH="1">
            <a:off x="2411760" y="2888940"/>
            <a:ext cx="3600400" cy="360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403648" y="2780928"/>
            <a:ext cx="1008112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12" t="7804" r="27950" b="19234"/>
          <a:stretch/>
        </p:blipFill>
        <p:spPr>
          <a:xfrm>
            <a:off x="3203848" y="3264934"/>
            <a:ext cx="5940152" cy="3593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Atualização do Manual do Sistema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467544" y="1196752"/>
            <a:ext cx="8208912" cy="1872208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/>
            <a:r>
              <a:rPr lang="pt-BR" sz="2400" b="1" spc="60" dirty="0" smtClean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rPr>
              <a:t>DICA </a:t>
            </a:r>
            <a:r>
              <a:rPr lang="pt-BR" sz="2400" b="1" spc="60" dirty="0" err="1" smtClean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rPr>
              <a:t>FInal</a:t>
            </a:r>
            <a:r>
              <a:rPr lang="pt-BR" sz="2400" b="1" spc="60" dirty="0" smtClean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rPr>
              <a:t>!</a:t>
            </a:r>
          </a:p>
          <a:p>
            <a:pPr marL="180975" indent="-180975" algn="ctr"/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Fique de olho no link do tutorial e desta apresentação, pois serão atualizados!</a:t>
            </a:r>
          </a:p>
          <a:p>
            <a:pPr marL="180975" indent="-180975" algn="ctr"/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http://ana2016.fgv.br/NOTIFICACOES/ANA2016_tutorial.pdf</a:t>
            </a:r>
          </a:p>
          <a:p>
            <a:pPr marL="180975" indent="-180975" algn="ctr"/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http://ana2016.fgv.br/NOTIFICACOES/ANA2016_tutorial.</a:t>
            </a:r>
            <a:r>
              <a:rPr lang="pt-BR" b="1" dirty="0" err="1" smtClean="0">
                <a:solidFill>
                  <a:schemeClr val="accent6">
                    <a:lumMod val="75000"/>
                  </a:schemeClr>
                </a:solidFill>
              </a:rPr>
              <a:t>pptx</a:t>
            </a:r>
            <a:endParaRPr lang="pt-BR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63314" y="3616221"/>
            <a:ext cx="1728192" cy="1728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dirty="0" smtClean="0">
                <a:solidFill>
                  <a:schemeClr val="tx1"/>
                </a:solidFill>
              </a:rPr>
              <a:t>NOME CADASTRADO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870036" y="3789040"/>
            <a:ext cx="1944216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/>
            <a:endParaRPr lang="pt-BR" sz="2400" b="1" spc="60" dirty="0" smtClean="0">
              <a:solidFill>
                <a:schemeClr val="accent1">
                  <a:lumMod val="75000"/>
                </a:schemeClr>
              </a:solidFill>
              <a:latin typeface="Showcard Gothic" panose="04020904020102020604" pitchFamily="82" charset="0"/>
            </a:endParaRPr>
          </a:p>
        </p:txBody>
      </p:sp>
      <p:cxnSp>
        <p:nvCxnSpPr>
          <p:cNvPr id="19" name="Conector angulado 7"/>
          <p:cNvCxnSpPr>
            <a:endCxn id="18" idx="1"/>
          </p:cNvCxnSpPr>
          <p:nvPr/>
        </p:nvCxnSpPr>
        <p:spPr>
          <a:xfrm>
            <a:off x="1493772" y="2996952"/>
            <a:ext cx="2376264" cy="972108"/>
          </a:xfrm>
          <a:prstGeom prst="bentConnector3">
            <a:avLst>
              <a:gd name="adj1" fmla="val 296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Microsoft Power </a:t>
            </a:r>
            <a:r>
              <a:rPr lang="pt-BR" dirty="0" err="1" smtClean="0"/>
              <a:t>Point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467544" y="1916832"/>
            <a:ext cx="8208912" cy="3240360"/>
          </a:xfrm>
          <a:prstGeom prst="rect">
            <a:avLst/>
          </a:prstGeom>
          <a:solidFill>
            <a:srgbClr val="FDEADA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/>
            <a:r>
              <a:rPr lang="pt-BR" sz="2400" b="1" spc="60" dirty="0" smtClean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rPr>
              <a:t>DICA Final 2!</a:t>
            </a:r>
          </a:p>
          <a:p>
            <a:pPr marL="180975" indent="-180975" algn="ctr"/>
            <a:endParaRPr lang="pt-BR" sz="2400" b="1" spc="60" dirty="0" smtClean="0">
              <a:solidFill>
                <a:schemeClr val="accent1">
                  <a:lumMod val="75000"/>
                </a:schemeClr>
              </a:solidFill>
              <a:latin typeface="Showcard Gothic" panose="04020904020102020604" pitchFamily="82" charset="0"/>
            </a:endParaRPr>
          </a:p>
          <a:p>
            <a:pPr marL="180975" indent="-180975" algn="ctr"/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Baixe o visualizador de apresentações do site da Microsoft.</a:t>
            </a:r>
          </a:p>
          <a:p>
            <a:pPr marL="180975" indent="-180975" algn="ctr"/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Garanta a compatibilidade com outras versões do Power 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Point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180975" indent="-180975" algn="ctr"/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180975" indent="-180975" algn="ctr"/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https://www.microsoft.com/pt-br/download/details.aspx?id=13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</p:spTree>
    <p:extLst>
      <p:ext uri="{BB962C8B-B14F-4D97-AF65-F5344CB8AC3E}">
        <p14:creationId xmlns:p14="http://schemas.microsoft.com/office/powerpoint/2010/main" val="868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949" t="12174" r="1323" b="9948"/>
          <a:stretch/>
        </p:blipFill>
        <p:spPr>
          <a:xfrm>
            <a:off x="987354" y="1739792"/>
            <a:ext cx="7257054" cy="4453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II. ACESSO AO SISTEMA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Novo cadastro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115616" y="3068960"/>
            <a:ext cx="3168352" cy="7200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716016" y="5184351"/>
            <a:ext cx="2592288" cy="40488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angulado 9"/>
          <p:cNvCxnSpPr>
            <a:stCxn id="7" idx="2"/>
            <a:endCxn id="8" idx="1"/>
          </p:cNvCxnSpPr>
          <p:nvPr/>
        </p:nvCxnSpPr>
        <p:spPr>
          <a:xfrm rot="16200000" flipH="1">
            <a:off x="2909026" y="3579806"/>
            <a:ext cx="1597756" cy="2016224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/>
          <a:srcRect l="949" t="12174" r="1323" b="9948"/>
          <a:stretch/>
        </p:blipFill>
        <p:spPr>
          <a:xfrm>
            <a:off x="987354" y="1739792"/>
            <a:ext cx="7257054" cy="4453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II. ACESSO AO SISTEMA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Já cadastrado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87624" y="2996952"/>
            <a:ext cx="2736304" cy="8640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644008" y="2989332"/>
            <a:ext cx="3168352" cy="8717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angulado 9"/>
          <p:cNvCxnSpPr/>
          <p:nvPr/>
        </p:nvCxnSpPr>
        <p:spPr>
          <a:xfrm flipV="1">
            <a:off x="3923928" y="3573016"/>
            <a:ext cx="720080" cy="381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949" t="12174" r="1323" b="9948"/>
          <a:stretch/>
        </p:blipFill>
        <p:spPr>
          <a:xfrm>
            <a:off x="987354" y="1739792"/>
            <a:ext cx="7257054" cy="4453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II. ACESSO AO SISTEMA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Esqueceu a senha?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87624" y="2996952"/>
            <a:ext cx="2592288" cy="8640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067944" y="3861048"/>
            <a:ext cx="3168352" cy="5760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angulado 9"/>
          <p:cNvCxnSpPr>
            <a:stCxn id="8" idx="2"/>
            <a:endCxn id="9" idx="1"/>
          </p:cNvCxnSpPr>
          <p:nvPr/>
        </p:nvCxnSpPr>
        <p:spPr>
          <a:xfrm rot="16200000" flipH="1">
            <a:off x="3131840" y="3212976"/>
            <a:ext cx="288032" cy="158417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 smtClean="0"/>
              <a:t>III. FORMAÇÃO DO CADASTRO DE COLABORADORES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Tela de Cadastro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9911" t="15490" r="19385"/>
          <a:stretch>
            <a:fillRect/>
          </a:stretch>
        </p:blipFill>
        <p:spPr bwMode="auto">
          <a:xfrm>
            <a:off x="683568" y="1700808"/>
            <a:ext cx="7776864" cy="49962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899592" y="1916832"/>
            <a:ext cx="3528392" cy="4752528"/>
          </a:xfrm>
          <a:prstGeom prst="rect">
            <a:avLst/>
          </a:prstGeom>
          <a:solidFill>
            <a:srgbClr val="FDEADA">
              <a:alpha val="52157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 smtClean="0">
                <a:solidFill>
                  <a:schemeClr val="accent6">
                    <a:lumMod val="75000"/>
                  </a:schemeClr>
                </a:solidFill>
              </a:rPr>
              <a:t>Preencher</a:t>
            </a:r>
            <a:endParaRPr lang="pt-BR" sz="4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860032" y="5229200"/>
            <a:ext cx="2232248" cy="58368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angulado 9"/>
          <p:cNvCxnSpPr/>
          <p:nvPr/>
        </p:nvCxnSpPr>
        <p:spPr>
          <a:xfrm>
            <a:off x="4427984" y="2924944"/>
            <a:ext cx="432048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4860032" y="1916832"/>
            <a:ext cx="3456384" cy="2520280"/>
          </a:xfrm>
          <a:prstGeom prst="rect">
            <a:avLst/>
          </a:prstGeom>
          <a:solidFill>
            <a:srgbClr val="FDEADA">
              <a:alpha val="52157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 smtClean="0">
                <a:solidFill>
                  <a:schemeClr val="accent6">
                    <a:lumMod val="75000"/>
                  </a:schemeClr>
                </a:solidFill>
              </a:rPr>
              <a:t>Preencher</a:t>
            </a:r>
            <a:endParaRPr lang="pt-BR" sz="4800" dirty="0"/>
          </a:p>
        </p:txBody>
      </p:sp>
      <p:cxnSp>
        <p:nvCxnSpPr>
          <p:cNvPr id="22" name="Conector angulado 9"/>
          <p:cNvCxnSpPr>
            <a:endCxn id="7" idx="3"/>
          </p:cNvCxnSpPr>
          <p:nvPr/>
        </p:nvCxnSpPr>
        <p:spPr>
          <a:xfrm rot="5400000">
            <a:off x="6874351" y="4655041"/>
            <a:ext cx="1083930" cy="648072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l="12" t="7804" r="27950" b="19234"/>
          <a:stretch/>
        </p:blipFill>
        <p:spPr>
          <a:xfrm>
            <a:off x="756969" y="1754384"/>
            <a:ext cx="7630062" cy="4615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tângulo 13"/>
          <p:cNvSpPr/>
          <p:nvPr/>
        </p:nvSpPr>
        <p:spPr>
          <a:xfrm>
            <a:off x="2935089" y="2244214"/>
            <a:ext cx="2007837" cy="1657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 smtClean="0">
                <a:solidFill>
                  <a:schemeClr val="tx1"/>
                </a:solidFill>
              </a:rPr>
              <a:t>NOME CADASTRADO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IV.  EXPLORANDO A FUNCIONALIDADE DO SISTEMA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IV.1  </a:t>
            </a:r>
            <a:r>
              <a:rPr lang="pt-BR" b="1" cap="small" dirty="0"/>
              <a:t>Minha </a:t>
            </a:r>
            <a:r>
              <a:rPr lang="pt-BR" b="1" cap="small" dirty="0" smtClean="0"/>
              <a:t>página</a:t>
            </a:r>
            <a:r>
              <a:rPr lang="pt-BR" dirty="0" smtClean="0"/>
              <a:t> </a:t>
            </a:r>
            <a:r>
              <a:rPr lang="pt-BR" sz="2000" dirty="0" smtClean="0"/>
              <a:t>(Blocos de Ações de acordo com o perfil)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4728322" y="2112713"/>
            <a:ext cx="1440160" cy="432048"/>
          </a:xfrm>
          <a:prstGeom prst="rect">
            <a:avLst/>
          </a:prstGeom>
          <a:solidFill>
            <a:srgbClr val="FDEADA">
              <a:alpha val="7098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PERFIL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727178" y="2812649"/>
            <a:ext cx="3145160" cy="1604319"/>
          </a:xfrm>
          <a:prstGeom prst="rect">
            <a:avLst/>
          </a:prstGeom>
          <a:solidFill>
            <a:srgbClr val="FDEADA">
              <a:alpha val="7098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POLOS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160370" y="2812649"/>
            <a:ext cx="3145160" cy="1604319"/>
          </a:xfrm>
          <a:prstGeom prst="rect">
            <a:avLst/>
          </a:prstGeom>
          <a:solidFill>
            <a:srgbClr val="FDEADA">
              <a:alpha val="7098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COLABORADORES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160370" y="4705001"/>
            <a:ext cx="3145160" cy="1604319"/>
          </a:xfrm>
          <a:prstGeom prst="rect">
            <a:avLst/>
          </a:prstGeom>
          <a:solidFill>
            <a:srgbClr val="FDEADA">
              <a:alpha val="7098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AGENDAMENTOS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703986" y="4705001"/>
            <a:ext cx="3145160" cy="1604319"/>
          </a:xfrm>
          <a:prstGeom prst="rect">
            <a:avLst/>
          </a:prstGeom>
          <a:solidFill>
            <a:srgbClr val="FDEADA">
              <a:alpha val="7098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ESCOLAS</a:t>
            </a:r>
            <a:endParaRPr lang="pt-B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solidFill>
          <a:srgbClr val="FFFFFF"/>
        </a:solidFill>
        <a:ln>
          <a:solidFill>
            <a:schemeClr val="accent6">
              <a:lumMod val="75000"/>
            </a:schemeClr>
          </a:solidFill>
          <a:headEnd type="none" w="med" len="med"/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1045</Words>
  <Application>Microsoft Office PowerPoint</Application>
  <PresentationFormat>Apresentação na tela (4:3)</PresentationFormat>
  <Paragraphs>170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2" baseType="lpstr">
      <vt:lpstr>Arial</vt:lpstr>
      <vt:lpstr>Calibri</vt:lpstr>
      <vt:lpstr>Showcard Gothic</vt:lpstr>
      <vt:lpstr>Tahoma</vt:lpstr>
      <vt:lpstr>Times New Roman</vt:lpstr>
      <vt:lpstr>Tema do Office</vt:lpstr>
      <vt:lpstr>ANA 2016</vt:lpstr>
      <vt:lpstr>MANUAL DO SISTEMA v1.5</vt:lpstr>
      <vt:lpstr>I. APRESENTAÇÃO</vt:lpstr>
      <vt:lpstr>II. ACESSO AO SISTEMA</vt:lpstr>
      <vt:lpstr>II. ACESSO AO SISTEMA</vt:lpstr>
      <vt:lpstr>II. ACESSO AO SISTEMA</vt:lpstr>
      <vt:lpstr>II. ACESSO AO SISTEMA</vt:lpstr>
      <vt:lpstr>III. FORMAÇÃO DO CADASTRO DE COLABORADORES</vt:lpstr>
      <vt:lpstr>IV.  EXPLORANDO A FUNCIONALIDADE DO SISTEMA</vt:lpstr>
      <vt:lpstr>IV.  EXPLORANDO A FUNCIONALIDADE DO SISTEMA</vt:lpstr>
      <vt:lpstr>IV.  EXPLORANDO A FUNCIONALIDADE DO SISTEMA</vt:lpstr>
      <vt:lpstr>IV.  EXPLORANDO A FUNCIONALIDADE DO SISTEMA</vt:lpstr>
      <vt:lpstr>V.  Bloco de ações: POLOS</vt:lpstr>
      <vt:lpstr>V.  Bloco de ações: POLOS</vt:lpstr>
      <vt:lpstr>V.  Bloco de ações: POLOS</vt:lpstr>
      <vt:lpstr>V.  Bloco de ações: POLOS</vt:lpstr>
      <vt:lpstr>V.  Bloco de ações: POLOS</vt:lpstr>
      <vt:lpstr>VI. Bloco de ações: COLABORADORES</vt:lpstr>
      <vt:lpstr>VI. Bloco de ações: COLABORADORES</vt:lpstr>
      <vt:lpstr>VI. Bloco de ações: COLABORADORES</vt:lpstr>
      <vt:lpstr>VI. Bloco de ações: COLABORADORES</vt:lpstr>
      <vt:lpstr>VI. Bloco de ações: COLABORADORES</vt:lpstr>
      <vt:lpstr>VI. Bloco de ações: COLABORADORES</vt:lpstr>
      <vt:lpstr>VII.  Bloco de ações: ESCOLAS</vt:lpstr>
      <vt:lpstr>VII.  Bloco de ações: ESCOLAS</vt:lpstr>
      <vt:lpstr>VII.  Bloco de ações: ESCOLAS</vt:lpstr>
      <vt:lpstr>VII.  Bloco de ações: ESCOLAS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VIII. Bloco de ações: AGENDAMENTOS</vt:lpstr>
      <vt:lpstr>IX.  Relatórios Diversos</vt:lpstr>
      <vt:lpstr>IX.  Relatórios Diversos</vt:lpstr>
      <vt:lpstr>IX.  Relatórios Diversos</vt:lpstr>
      <vt:lpstr>Atualização do Manual do Sistema</vt:lpstr>
      <vt:lpstr>Microsoft Power Point Viewer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ANA2016</dc:title>
  <dc:creator>Bárbara</dc:creator>
  <cp:lastModifiedBy>Kelli de Faria Cordeiro</cp:lastModifiedBy>
  <cp:revision>85</cp:revision>
  <dcterms:created xsi:type="dcterms:W3CDTF">2016-10-05T22:22:03Z</dcterms:created>
  <dcterms:modified xsi:type="dcterms:W3CDTF">2016-10-14T13:34:50Z</dcterms:modified>
</cp:coreProperties>
</file>